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12"/>
  </p:handoutMasterIdLst>
  <p:sldIdLst>
    <p:sldId id="297" r:id="rId4"/>
    <p:sldId id="299" r:id="rId5"/>
    <p:sldId id="286" r:id="rId6"/>
    <p:sldId id="288" r:id="rId7"/>
    <p:sldId id="289" r:id="rId8"/>
    <p:sldId id="291" r:id="rId9"/>
    <p:sldId id="292" r:id="rId10"/>
    <p:sldId id="295" r:id="rId11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D60093"/>
    <a:srgbClr val="0000FF"/>
    <a:srgbClr val="FF0000"/>
    <a:srgbClr val="FFFF66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5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074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418F1D9B-7B3A-47B9-8DCC-C8D64EF81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3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BC3D3-69FA-45E4-A402-5B4B0D582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18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0C16-CB56-4B6B-8768-3B825B3B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08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1F0D5-19C5-4D99-B04F-142586289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059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CF4D7E-F28A-4682-BA9B-4E3D6017A1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653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7CFEB6-C076-4EDF-BA70-636388C62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50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D4EC73-4B49-4545-AE51-5EF174C53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236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240267-B249-4E55-B4E0-78B8C7AF0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07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4D0834-7052-4C60-A8B0-05C711CAD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253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BFBF87-09E6-4875-BD48-DEEFBA54B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064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273F2F-9FB1-4F95-A965-5F9CAE6DE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55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D8CABE-D507-4329-9DBC-9A41CE339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2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4D7E-F28A-4682-BA9B-4E3D6017A1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653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950C16-CB56-4B6B-8768-3B825B3B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085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81F0D5-19C5-4D99-B04F-142586289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059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CF4D7E-F28A-4682-BA9B-4E3D6017A1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653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7CFEB6-C076-4EDF-BA70-636388C62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5093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D4EC73-4B49-4545-AE51-5EF174C53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236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240267-B249-4E55-B4E0-78B8C7AF0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0784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4D0834-7052-4C60-A8B0-05C711CAD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253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BFBF87-09E6-4875-BD48-DEEFBA54B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064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273F2F-9FB1-4F95-A965-5F9CAE6DE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55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D8CABE-D507-4329-9DBC-9A41CE339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2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FEB6-C076-4EDF-BA70-636388C62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5093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950C16-CB56-4B6B-8768-3B825B3B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085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81F0D5-19C5-4D99-B04F-142586289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05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4EC73-4B49-4545-AE51-5EF174C53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23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40267-B249-4E55-B4E0-78B8C7AF0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0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D0834-7052-4C60-A8B0-05C711CAD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25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FBF87-09E6-4875-BD48-DEEFBA54B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06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3F2F-9FB1-4F95-A965-5F9CAE6DE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8CABE-D507-4329-9DBC-9A41CE339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2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fld id="{6BE3CDF8-9FE1-41AF-A582-DB04FF44B3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</a:rPr>
              <a:t>iRespond Graph</a:t>
            </a:r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67%</a:t>
              </a: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CC33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581400"/>
          </a:xfrm>
          <a:solidFill>
            <a:schemeClr val="bg1"/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en-US" altLang="en-US" sz="9600" b="1" dirty="0" smtClean="0">
                <a:latin typeface="Century Gothic" pitchFamily="34" charset="0"/>
              </a:rPr>
              <a:t>2 Column PROOFS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2-Column Proofs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5105400"/>
          </a:xfr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en-US" sz="3400" dirty="0" smtClean="0"/>
              <a:t>Similar to being a math lawyer in a math courtroom.</a:t>
            </a:r>
          </a:p>
          <a:p>
            <a:r>
              <a:rPr lang="en-US" sz="3400" dirty="0" smtClean="0"/>
              <a:t>Use evidence found from markings on pictures and other math facts.</a:t>
            </a:r>
          </a:p>
          <a:p>
            <a:r>
              <a:rPr lang="en-US" sz="3400" dirty="0" smtClean="0"/>
              <a:t>State the reason for providing each fact.</a:t>
            </a:r>
          </a:p>
          <a:p>
            <a:r>
              <a:rPr lang="en-US" sz="3400" dirty="0" smtClean="0"/>
              <a:t>End the case with your “Prove” statement.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483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5765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Prove</a:t>
            </a:r>
            <a:r>
              <a:rPr lang="en-US" alt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en-US" altLang="en-US" sz="3600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AEB  DEC</a:t>
            </a:r>
            <a:endParaRPr lang="en-US" alt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0" y="3276600"/>
            <a:ext cx="6096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886200" y="2743200"/>
            <a:ext cx="0" cy="2590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6200" y="2743200"/>
            <a:ext cx="2438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Statements: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962400" y="27432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Reasons: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962400" y="33528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1.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Given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0" y="38401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2.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1  2</a:t>
            </a:r>
            <a:endParaRPr lang="en-US" alt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929393" y="3990583"/>
            <a:ext cx="487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2. Vertical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angles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-12694" y="4575358"/>
            <a:ext cx="3505194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AEB  DEC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929393" y="4575358"/>
            <a:ext cx="2374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3. SAS</a:t>
            </a:r>
          </a:p>
        </p:txBody>
      </p: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0" y="3352800"/>
            <a:ext cx="3886200" cy="579438"/>
            <a:chOff x="0" y="1872"/>
            <a:chExt cx="2448" cy="365"/>
          </a:xfrm>
        </p:grpSpPr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0" y="1872"/>
              <a:ext cx="24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1. AE </a:t>
              </a: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  <a:sym typeface="MT Symbol" pitchFamily="82" charset="2"/>
                </a:rPr>
                <a:t> DE, BE </a:t>
              </a: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 CE</a:t>
              </a: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360" y="1920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936" y="1920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1400" y="1912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2016" y="1920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930" name="Group 18"/>
          <p:cNvGrpSpPr>
            <a:grpSpLocks/>
          </p:cNvGrpSpPr>
          <p:nvPr/>
        </p:nvGrpSpPr>
        <p:grpSpPr bwMode="auto">
          <a:xfrm rot="-559685">
            <a:off x="2679700" y="685800"/>
            <a:ext cx="5537200" cy="1816100"/>
            <a:chOff x="1968" y="576"/>
            <a:chExt cx="3488" cy="1144"/>
          </a:xfrm>
        </p:grpSpPr>
        <p:grpSp>
          <p:nvGrpSpPr>
            <p:cNvPr id="38931" name="Group 19"/>
            <p:cNvGrpSpPr>
              <a:grpSpLocks/>
            </p:cNvGrpSpPr>
            <p:nvPr/>
          </p:nvGrpSpPr>
          <p:grpSpPr bwMode="auto">
            <a:xfrm rot="1707171">
              <a:off x="1968" y="576"/>
              <a:ext cx="1728" cy="736"/>
              <a:chOff x="1968" y="576"/>
              <a:chExt cx="1728" cy="736"/>
            </a:xfrm>
          </p:grpSpPr>
          <p:sp>
            <p:nvSpPr>
              <p:cNvPr id="38932" name="AutoShape 20"/>
              <p:cNvSpPr>
                <a:spLocks noChangeArrowheads="1"/>
              </p:cNvSpPr>
              <p:nvPr/>
            </p:nvSpPr>
            <p:spPr bwMode="auto">
              <a:xfrm rot="-1707449">
                <a:off x="1968" y="624"/>
                <a:ext cx="1728" cy="528"/>
              </a:xfrm>
              <a:prstGeom prst="triangle">
                <a:avLst>
                  <a:gd name="adj" fmla="val 36866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933" name="Line 21"/>
              <p:cNvSpPr>
                <a:spLocks noChangeShapeType="1"/>
              </p:cNvSpPr>
              <p:nvPr/>
            </p:nvSpPr>
            <p:spPr bwMode="auto">
              <a:xfrm>
                <a:off x="2792" y="1072"/>
                <a:ext cx="144" cy="2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934" name="Line 22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935" name="Line 23"/>
              <p:cNvSpPr>
                <a:spLocks noChangeShapeType="1"/>
              </p:cNvSpPr>
              <p:nvPr/>
            </p:nvSpPr>
            <p:spPr bwMode="auto">
              <a:xfrm>
                <a:off x="3120" y="57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38936" name="Group 24"/>
            <p:cNvGrpSpPr>
              <a:grpSpLocks/>
            </p:cNvGrpSpPr>
            <p:nvPr/>
          </p:nvGrpSpPr>
          <p:grpSpPr bwMode="auto">
            <a:xfrm rot="21464233" flipH="1">
              <a:off x="3728" y="984"/>
              <a:ext cx="1728" cy="736"/>
              <a:chOff x="1968" y="576"/>
              <a:chExt cx="1728" cy="736"/>
            </a:xfrm>
          </p:grpSpPr>
          <p:sp>
            <p:nvSpPr>
              <p:cNvPr id="38937" name="AutoShape 25"/>
              <p:cNvSpPr>
                <a:spLocks noChangeArrowheads="1"/>
              </p:cNvSpPr>
              <p:nvPr/>
            </p:nvSpPr>
            <p:spPr bwMode="auto">
              <a:xfrm rot="-1707449">
                <a:off x="1968" y="624"/>
                <a:ext cx="1728" cy="528"/>
              </a:xfrm>
              <a:prstGeom prst="triangle">
                <a:avLst>
                  <a:gd name="adj" fmla="val 36866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938" name="Line 26"/>
              <p:cNvSpPr>
                <a:spLocks noChangeShapeType="1"/>
              </p:cNvSpPr>
              <p:nvPr/>
            </p:nvSpPr>
            <p:spPr bwMode="auto">
              <a:xfrm>
                <a:off x="2792" y="1072"/>
                <a:ext cx="144" cy="2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939" name="Line 27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940" name="Line 28"/>
              <p:cNvSpPr>
                <a:spLocks noChangeShapeType="1"/>
              </p:cNvSpPr>
              <p:nvPr/>
            </p:nvSpPr>
            <p:spPr bwMode="auto">
              <a:xfrm>
                <a:off x="3120" y="57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2362200" y="19050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3149600" y="7112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5168900" y="1066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7226300" y="7620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7620000" y="24384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4546600" y="128428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994400" y="13843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utoUpdateAnimBg="0"/>
      <p:bldP spid="38921" grpId="0" autoUpdateAnimBg="0"/>
      <p:bldP spid="389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 flipH="1" flipV="1">
            <a:off x="6540500" y="1409700"/>
            <a:ext cx="457200" cy="609600"/>
            <a:chOff x="4416" y="816"/>
            <a:chExt cx="288" cy="384"/>
          </a:xfrm>
        </p:grpSpPr>
        <p:sp>
          <p:nvSpPr>
            <p:cNvPr id="40963" name="Arc 3"/>
            <p:cNvSpPr>
              <a:spLocks/>
            </p:cNvSpPr>
            <p:nvPr/>
          </p:nvSpPr>
          <p:spPr bwMode="auto">
            <a:xfrm>
              <a:off x="4416" y="912"/>
              <a:ext cx="144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0964" name="Arc 4"/>
            <p:cNvSpPr>
              <a:spLocks/>
            </p:cNvSpPr>
            <p:nvPr/>
          </p:nvSpPr>
          <p:spPr bwMode="auto">
            <a:xfrm>
              <a:off x="4512" y="816"/>
              <a:ext cx="192" cy="3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0965" name="Arc 5"/>
          <p:cNvSpPr>
            <a:spLocks/>
          </p:cNvSpPr>
          <p:nvPr/>
        </p:nvSpPr>
        <p:spPr bwMode="auto">
          <a:xfrm>
            <a:off x="5867400" y="2362200"/>
            <a:ext cx="457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66" name="Arc 6"/>
          <p:cNvSpPr>
            <a:spLocks/>
          </p:cNvSpPr>
          <p:nvPr/>
        </p:nvSpPr>
        <p:spPr bwMode="auto">
          <a:xfrm flipH="1" flipV="1">
            <a:off x="8077200" y="762000"/>
            <a:ext cx="457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7391400" y="1295400"/>
            <a:ext cx="457200" cy="609600"/>
            <a:chOff x="4416" y="816"/>
            <a:chExt cx="288" cy="384"/>
          </a:xfrm>
        </p:grpSpPr>
        <p:sp>
          <p:nvSpPr>
            <p:cNvPr id="40968" name="Arc 8"/>
            <p:cNvSpPr>
              <a:spLocks/>
            </p:cNvSpPr>
            <p:nvPr/>
          </p:nvSpPr>
          <p:spPr bwMode="auto">
            <a:xfrm>
              <a:off x="4416" y="912"/>
              <a:ext cx="144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0969" name="Arc 9"/>
            <p:cNvSpPr>
              <a:spLocks/>
            </p:cNvSpPr>
            <p:nvPr/>
          </p:nvSpPr>
          <p:spPr bwMode="auto">
            <a:xfrm>
              <a:off x="4512" y="816"/>
              <a:ext cx="192" cy="3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0" y="0"/>
            <a:ext cx="6464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Given: AD || EC, BD </a:t>
            </a:r>
            <a:r>
              <a:rPr lang="en-US" altLang="en-US" sz="3600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 BC</a:t>
            </a:r>
            <a:r>
              <a:rPr lang="en-US" alt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Prove</a:t>
            </a:r>
            <a:r>
              <a:rPr lang="en-US" alt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en-US" altLang="en-US" sz="3600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ABD  EBC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0" y="3505200"/>
            <a:ext cx="6096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352800" y="3124200"/>
            <a:ext cx="0" cy="2819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76200" y="2971800"/>
            <a:ext cx="3060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Statements: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365500" y="2971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Reasons: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365500" y="3505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1.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Given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0" y="45259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D  C</a:t>
            </a:r>
            <a:endParaRPr lang="en-US" alt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365500" y="45259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3. Alt. Int.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Angles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0" y="49831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4.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ABD  EBC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365500" y="49831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4. Vertical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Angles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  <a:sym typeface="MT Symbol" pitchFamily="82" charset="2"/>
            </a:endParaRPr>
          </a:p>
        </p:txBody>
      </p: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0" y="3581400"/>
            <a:ext cx="2793393" cy="579438"/>
            <a:chOff x="0" y="2544"/>
            <a:chExt cx="2063" cy="365"/>
          </a:xfrm>
        </p:grpSpPr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0" y="2544"/>
              <a:ext cx="20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1. BD </a:t>
              </a: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  <a:sym typeface="MT Symbol" pitchFamily="82" charset="2"/>
                </a:rPr>
                <a:t> BC</a:t>
              </a:r>
              <a:endParaRPr lang="en-US" alt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360" y="2592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1182" y="2592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5486400" y="24892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4940300" y="6096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6934200" y="10414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8229600" y="-762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8610600" y="2209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</a:p>
        </p:txBody>
      </p:sp>
      <p:grpSp>
        <p:nvGrpSpPr>
          <p:cNvPr id="40989" name="Group 29"/>
          <p:cNvGrpSpPr>
            <a:grpSpLocks/>
          </p:cNvGrpSpPr>
          <p:nvPr/>
        </p:nvGrpSpPr>
        <p:grpSpPr bwMode="auto">
          <a:xfrm>
            <a:off x="5181600" y="812800"/>
            <a:ext cx="4038600" cy="1676400"/>
            <a:chOff x="2928" y="672"/>
            <a:chExt cx="2544" cy="1056"/>
          </a:xfrm>
        </p:grpSpPr>
        <p:sp>
          <p:nvSpPr>
            <p:cNvPr id="40990" name="AutoShape 30"/>
            <p:cNvSpPr>
              <a:spLocks noChangeArrowheads="1"/>
            </p:cNvSpPr>
            <p:nvPr/>
          </p:nvSpPr>
          <p:spPr bwMode="auto">
            <a:xfrm rot="18886194">
              <a:off x="2928" y="672"/>
              <a:ext cx="1056" cy="105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0991" name="AutoShape 31"/>
            <p:cNvSpPr>
              <a:spLocks noChangeArrowheads="1"/>
            </p:cNvSpPr>
            <p:nvPr/>
          </p:nvSpPr>
          <p:spPr bwMode="auto">
            <a:xfrm rot="18886194" flipH="1" flipV="1">
              <a:off x="4416" y="672"/>
              <a:ext cx="1056" cy="105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7467600" y="762000"/>
            <a:ext cx="5334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6400800" y="1981200"/>
            <a:ext cx="5334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 flipV="1">
            <a:off x="5702300" y="1905000"/>
            <a:ext cx="7620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H="1" flipV="1">
            <a:off x="8610600" y="1219200"/>
            <a:ext cx="7620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1676400" y="762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3327400" y="635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4191000" y="889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5181600" y="762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41000" name="Group 40"/>
          <p:cNvGrpSpPr>
            <a:grpSpLocks/>
          </p:cNvGrpSpPr>
          <p:nvPr/>
        </p:nvGrpSpPr>
        <p:grpSpPr bwMode="auto">
          <a:xfrm>
            <a:off x="0" y="4038600"/>
            <a:ext cx="3232150" cy="579438"/>
            <a:chOff x="0" y="2544"/>
            <a:chExt cx="2036" cy="365"/>
          </a:xfrm>
        </p:grpSpPr>
        <p:sp>
          <p:nvSpPr>
            <p:cNvPr id="41001" name="Text Box 41"/>
            <p:cNvSpPr txBox="1">
              <a:spLocks noChangeArrowheads="1"/>
            </p:cNvSpPr>
            <p:nvPr/>
          </p:nvSpPr>
          <p:spPr bwMode="auto">
            <a:xfrm>
              <a:off x="0" y="2544"/>
              <a:ext cx="20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2. AD </a:t>
              </a: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  <a:sym typeface="MT Symbol" pitchFamily="82" charset="2"/>
                </a:rPr>
                <a:t>|| EC</a:t>
              </a:r>
              <a:endParaRPr lang="en-US" alt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>
              <a:off x="360" y="2592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auto">
            <a:xfrm>
              <a:off x="1248" y="2592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3352800" y="39624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2.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Given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0" y="5410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5.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ABD  EBC</a:t>
            </a:r>
          </a:p>
        </p:txBody>
      </p:sp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3365500" y="5410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5. ASA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75" grpId="0" autoUpdateAnimBg="0"/>
      <p:bldP spid="40977" grpId="0" autoUpdateAnimBg="0"/>
      <p:bldP spid="40979" grpId="0" autoUpdateAnimBg="0"/>
      <p:bldP spid="40992" grpId="0" animBg="1"/>
      <p:bldP spid="40993" grpId="0" animBg="1"/>
      <p:bldP spid="40994" grpId="0" animBg="1"/>
      <p:bldP spid="40995" grpId="0" animBg="1"/>
      <p:bldP spid="41004" grpId="0" autoUpdateAnimBg="0"/>
      <p:bldP spid="4100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0"/>
            <a:ext cx="533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Given: 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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B 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 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C, 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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D 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 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F,           </a:t>
            </a:r>
            <a:r>
              <a:rPr lang="en-US" altLang="en-US" dirty="0">
                <a:latin typeface="Century Gothic" panose="020B0502020202020204" pitchFamily="34" charset="0"/>
              </a:rPr>
              <a:t>…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M is the midpoint of DF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Prove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BDM  CFM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0" y="3505200"/>
            <a:ext cx="8242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4787900" y="3124199"/>
            <a:ext cx="0" cy="315350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6200" y="2971800"/>
            <a:ext cx="358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Statements: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067300" y="2971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Reasons: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800600" y="3505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1.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Given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787900" y="521365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en-US" altLang="en-US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Def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of midpoint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0" y="35814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1.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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B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 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C,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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D 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 </a:t>
            </a: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4343400" y="59055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0" y="4114798"/>
            <a:ext cx="4724400" cy="1077913"/>
            <a:chOff x="0" y="2544"/>
            <a:chExt cx="2976" cy="679"/>
          </a:xfrm>
        </p:grpSpPr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0" y="2544"/>
              <a:ext cx="2976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2. M is the midpoint of DF</a:t>
              </a: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  <a:sym typeface="MT Symbol" pitchFamily="82" charset="2"/>
                </a:rPr>
                <a:t> </a:t>
              </a:r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48" y="2928"/>
              <a:ext cx="3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787900" y="41449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2. </a:t>
            </a:r>
            <a:r>
              <a:rPr lang="en-US" alt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Given</a:t>
            </a:r>
            <a:endParaRPr lang="en-U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11112" y="5698269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4. </a:t>
            </a:r>
            <a:r>
              <a:rPr lang="en-US" altLang="en-US" dirty="0">
                <a:solidFill>
                  <a:schemeClr val="bg1"/>
                </a:solidFill>
                <a:latin typeface="Century Gothic" panose="020B0502020202020204" pitchFamily="34" charset="0"/>
                <a:sym typeface="MT Symbol" pitchFamily="82" charset="2"/>
              </a:rPr>
              <a:t>BDM  CFM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787900" y="586929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entury Gothic" panose="020B0502020202020204" pitchFamily="34" charset="0"/>
              </a:rPr>
              <a:t>4. AAS</a:t>
            </a:r>
          </a:p>
        </p:txBody>
      </p:sp>
      <p:grpSp>
        <p:nvGrpSpPr>
          <p:cNvPr id="42017" name="Group 33"/>
          <p:cNvGrpSpPr>
            <a:grpSpLocks/>
          </p:cNvGrpSpPr>
          <p:nvPr/>
        </p:nvGrpSpPr>
        <p:grpSpPr bwMode="auto">
          <a:xfrm>
            <a:off x="-7082" y="5203827"/>
            <a:ext cx="3886200" cy="579437"/>
            <a:chOff x="0" y="3081"/>
            <a:chExt cx="2448" cy="365"/>
          </a:xfrm>
        </p:grpSpPr>
        <p:sp>
          <p:nvSpPr>
            <p:cNvPr id="42018" name="Text Box 34"/>
            <p:cNvSpPr txBox="1">
              <a:spLocks noChangeArrowheads="1"/>
            </p:cNvSpPr>
            <p:nvPr/>
          </p:nvSpPr>
          <p:spPr bwMode="auto">
            <a:xfrm>
              <a:off x="0" y="3081"/>
              <a:ext cx="24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3. </a:t>
              </a:r>
              <a:r>
                <a:rPr lang="en-US" altLang="en-US" dirty="0">
                  <a:solidFill>
                    <a:schemeClr val="bg1"/>
                  </a:solidFill>
                  <a:latin typeface="Century Gothic" panose="020B0502020202020204" pitchFamily="34" charset="0"/>
                  <a:sym typeface="MT Symbol" pitchFamily="82" charset="2"/>
                </a:rPr>
                <a:t>DM  FM</a:t>
              </a:r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1056" y="3163"/>
              <a:ext cx="3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374" y="3115"/>
              <a:ext cx="3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023" name="Group 39"/>
          <p:cNvGrpSpPr>
            <a:grpSpLocks/>
          </p:cNvGrpSpPr>
          <p:nvPr/>
        </p:nvGrpSpPr>
        <p:grpSpPr bwMode="auto">
          <a:xfrm>
            <a:off x="4686300" y="381000"/>
            <a:ext cx="4305300" cy="2789238"/>
            <a:chOff x="2880" y="307"/>
            <a:chExt cx="2712" cy="1757"/>
          </a:xfrm>
        </p:grpSpPr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2880" y="1555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3264" y="307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4128" y="1603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M</a:t>
              </a:r>
            </a:p>
          </p:txBody>
        </p: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5136" y="307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5160" y="1699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F</a:t>
              </a:r>
            </a:p>
          </p:txBody>
        </p:sp>
        <p:grpSp>
          <p:nvGrpSpPr>
            <p:cNvPr id="42006" name="Group 22"/>
            <p:cNvGrpSpPr>
              <a:grpSpLocks/>
            </p:cNvGrpSpPr>
            <p:nvPr/>
          </p:nvGrpSpPr>
          <p:grpSpPr bwMode="auto">
            <a:xfrm>
              <a:off x="3072" y="643"/>
              <a:ext cx="2496" cy="960"/>
              <a:chOff x="4320" y="2592"/>
              <a:chExt cx="2496" cy="960"/>
            </a:xfrm>
          </p:grpSpPr>
          <p:sp>
            <p:nvSpPr>
              <p:cNvPr id="42007" name="AutoShape 23"/>
              <p:cNvSpPr>
                <a:spLocks noChangeArrowheads="1"/>
              </p:cNvSpPr>
              <p:nvPr/>
            </p:nvSpPr>
            <p:spPr bwMode="auto">
              <a:xfrm>
                <a:off x="4320" y="2592"/>
                <a:ext cx="1248" cy="960"/>
              </a:xfrm>
              <a:prstGeom prst="triangle">
                <a:avLst>
                  <a:gd name="adj" fmla="val 16028"/>
                </a:avLst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008" name="AutoShape 24"/>
              <p:cNvSpPr>
                <a:spLocks noChangeArrowheads="1"/>
              </p:cNvSpPr>
              <p:nvPr/>
            </p:nvSpPr>
            <p:spPr bwMode="auto">
              <a:xfrm flipH="1">
                <a:off x="5568" y="2592"/>
                <a:ext cx="1248" cy="960"/>
              </a:xfrm>
              <a:prstGeom prst="triangle">
                <a:avLst>
                  <a:gd name="adj" fmla="val 16028"/>
                </a:avLst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2009" name="Arc 25"/>
            <p:cNvSpPr>
              <a:spLocks/>
            </p:cNvSpPr>
            <p:nvPr/>
          </p:nvSpPr>
          <p:spPr bwMode="auto">
            <a:xfrm>
              <a:off x="3120" y="1363"/>
              <a:ext cx="192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10" name="Arc 26"/>
            <p:cNvSpPr>
              <a:spLocks/>
            </p:cNvSpPr>
            <p:nvPr/>
          </p:nvSpPr>
          <p:spPr bwMode="auto">
            <a:xfrm flipH="1">
              <a:off x="5328" y="1363"/>
              <a:ext cx="192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grpSp>
          <p:nvGrpSpPr>
            <p:cNvPr id="42011" name="Group 27"/>
            <p:cNvGrpSpPr>
              <a:grpSpLocks/>
            </p:cNvGrpSpPr>
            <p:nvPr/>
          </p:nvGrpSpPr>
          <p:grpSpPr bwMode="auto">
            <a:xfrm>
              <a:off x="3215" y="787"/>
              <a:ext cx="290" cy="240"/>
              <a:chOff x="3407" y="720"/>
              <a:chExt cx="290" cy="240"/>
            </a:xfrm>
          </p:grpSpPr>
          <p:sp>
            <p:nvSpPr>
              <p:cNvPr id="42012" name="Arc 28"/>
              <p:cNvSpPr>
                <a:spLocks/>
              </p:cNvSpPr>
              <p:nvPr/>
            </p:nvSpPr>
            <p:spPr bwMode="auto">
              <a:xfrm flipV="1">
                <a:off x="3408" y="720"/>
                <a:ext cx="192" cy="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013" name="Arc 29"/>
              <p:cNvSpPr>
                <a:spLocks/>
              </p:cNvSpPr>
              <p:nvPr/>
            </p:nvSpPr>
            <p:spPr bwMode="auto">
              <a:xfrm flipV="1">
                <a:off x="3407" y="816"/>
                <a:ext cx="290" cy="144"/>
              </a:xfrm>
              <a:custGeom>
                <a:avLst/>
                <a:gdLst>
                  <a:gd name="G0" fmla="+- 10984 0 0"/>
                  <a:gd name="G1" fmla="+- 21600 0 0"/>
                  <a:gd name="G2" fmla="+- 21600 0 0"/>
                  <a:gd name="T0" fmla="*/ 0 w 32584"/>
                  <a:gd name="T1" fmla="*/ 3002 h 21600"/>
                  <a:gd name="T2" fmla="*/ 32584 w 32584"/>
                  <a:gd name="T3" fmla="*/ 21600 h 21600"/>
                  <a:gd name="T4" fmla="*/ 10984 w 3258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584" h="21600" fill="none" extrusionOk="0">
                    <a:moveTo>
                      <a:pt x="-1" y="3001"/>
                    </a:moveTo>
                    <a:cubicBezTo>
                      <a:pt x="3326" y="1036"/>
                      <a:pt x="7120" y="-1"/>
                      <a:pt x="10984" y="0"/>
                    </a:cubicBezTo>
                    <a:cubicBezTo>
                      <a:pt x="22913" y="0"/>
                      <a:pt x="32584" y="9670"/>
                      <a:pt x="32584" y="21600"/>
                    </a:cubicBezTo>
                  </a:path>
                  <a:path w="32584" h="21600" stroke="0" extrusionOk="0">
                    <a:moveTo>
                      <a:pt x="-1" y="3001"/>
                    </a:moveTo>
                    <a:cubicBezTo>
                      <a:pt x="3326" y="1036"/>
                      <a:pt x="7120" y="-1"/>
                      <a:pt x="10984" y="0"/>
                    </a:cubicBezTo>
                    <a:cubicBezTo>
                      <a:pt x="22913" y="0"/>
                      <a:pt x="32584" y="9670"/>
                      <a:pt x="32584" y="21600"/>
                    </a:cubicBezTo>
                    <a:lnTo>
                      <a:pt x="1098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2014" name="Group 30"/>
            <p:cNvGrpSpPr>
              <a:grpSpLocks/>
            </p:cNvGrpSpPr>
            <p:nvPr/>
          </p:nvGrpSpPr>
          <p:grpSpPr bwMode="auto">
            <a:xfrm flipH="1">
              <a:off x="5120" y="787"/>
              <a:ext cx="290" cy="240"/>
              <a:chOff x="3407" y="720"/>
              <a:chExt cx="290" cy="240"/>
            </a:xfrm>
          </p:grpSpPr>
          <p:sp>
            <p:nvSpPr>
              <p:cNvPr id="42015" name="Arc 31"/>
              <p:cNvSpPr>
                <a:spLocks/>
              </p:cNvSpPr>
              <p:nvPr/>
            </p:nvSpPr>
            <p:spPr bwMode="auto">
              <a:xfrm flipV="1">
                <a:off x="3408" y="720"/>
                <a:ext cx="192" cy="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016" name="Arc 32"/>
              <p:cNvSpPr>
                <a:spLocks/>
              </p:cNvSpPr>
              <p:nvPr/>
            </p:nvSpPr>
            <p:spPr bwMode="auto">
              <a:xfrm flipV="1">
                <a:off x="3407" y="816"/>
                <a:ext cx="290" cy="144"/>
              </a:xfrm>
              <a:custGeom>
                <a:avLst/>
                <a:gdLst>
                  <a:gd name="G0" fmla="+- 10984 0 0"/>
                  <a:gd name="G1" fmla="+- 21600 0 0"/>
                  <a:gd name="G2" fmla="+- 21600 0 0"/>
                  <a:gd name="T0" fmla="*/ 0 w 32584"/>
                  <a:gd name="T1" fmla="*/ 3002 h 21600"/>
                  <a:gd name="T2" fmla="*/ 32584 w 32584"/>
                  <a:gd name="T3" fmla="*/ 21600 h 21600"/>
                  <a:gd name="T4" fmla="*/ 10984 w 3258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584" h="21600" fill="none" extrusionOk="0">
                    <a:moveTo>
                      <a:pt x="-1" y="3001"/>
                    </a:moveTo>
                    <a:cubicBezTo>
                      <a:pt x="3326" y="1036"/>
                      <a:pt x="7120" y="-1"/>
                      <a:pt x="10984" y="0"/>
                    </a:cubicBezTo>
                    <a:cubicBezTo>
                      <a:pt x="22913" y="0"/>
                      <a:pt x="32584" y="9670"/>
                      <a:pt x="32584" y="21600"/>
                    </a:cubicBezTo>
                  </a:path>
                  <a:path w="32584" h="21600" stroke="0" extrusionOk="0">
                    <a:moveTo>
                      <a:pt x="-1" y="3001"/>
                    </a:moveTo>
                    <a:cubicBezTo>
                      <a:pt x="3326" y="1036"/>
                      <a:pt x="7120" y="-1"/>
                      <a:pt x="10984" y="0"/>
                    </a:cubicBezTo>
                    <a:cubicBezTo>
                      <a:pt x="22913" y="0"/>
                      <a:pt x="32584" y="9670"/>
                      <a:pt x="32584" y="21600"/>
                    </a:cubicBezTo>
                    <a:lnTo>
                      <a:pt x="10984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3672" y="1459"/>
              <a:ext cx="0" cy="33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4968" y="1459"/>
              <a:ext cx="0" cy="33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utoUpdateAnimBg="0"/>
      <p:bldP spid="41992" grpId="0" autoUpdateAnimBg="0"/>
      <p:bldP spid="41998" grpId="0" autoUpdateAnimBg="0"/>
      <p:bldP spid="420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AN0181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4038600" cy="27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7010400" cy="2957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CPCTC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6029325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7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Corresponding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457200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7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Parts of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2057400" y="2743200"/>
            <a:ext cx="6029325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7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Congruent</a:t>
            </a:r>
          </a:p>
        </p:txBody>
      </p:sp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1295400" y="4114800"/>
            <a:ext cx="748665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7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Triangles are</a:t>
            </a: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1981200" y="5429250"/>
            <a:ext cx="6029325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7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Congruent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533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</a:rPr>
              <a:t>Given: MP bisects </a:t>
            </a:r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  <a:sym typeface="MT Symbol" pitchFamily="82" charset="2"/>
              </a:rPr>
              <a:t>LMN, </a:t>
            </a:r>
            <a:r>
              <a:rPr lang="en-US" altLang="en-US" sz="3600">
                <a:latin typeface="Times New Roman" pitchFamily="18" charset="0"/>
                <a:sym typeface="MT Symbol" pitchFamily="82" charset="2"/>
              </a:rPr>
              <a:t>………</a:t>
            </a:r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  <a:sym typeface="MT Symbol" pitchFamily="82" charset="2"/>
              </a:rPr>
              <a:t>LM  NM                  </a:t>
            </a:r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</a:rPr>
              <a:t> Prove: </a:t>
            </a:r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  <a:sym typeface="MT Symbol" pitchFamily="82" charset="2"/>
              </a:rPr>
              <a:t>LP  NP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0" y="2590800"/>
            <a:ext cx="6096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733800" y="2133600"/>
            <a:ext cx="0" cy="449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6200" y="2057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Statements: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810000" y="2057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Reasons: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810000" y="34591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</a:rPr>
              <a:t>3. 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</a:rPr>
              <a:t>Given</a:t>
            </a:r>
            <a:endParaRPr lang="en-US" alt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810000" y="51355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6. CPCTC</a:t>
            </a:r>
          </a:p>
        </p:txBody>
      </p:sp>
      <p:grpSp>
        <p:nvGrpSpPr>
          <p:cNvPr id="48137" name="Group 9"/>
          <p:cNvGrpSpPr>
            <a:grpSpLocks/>
          </p:cNvGrpSpPr>
          <p:nvPr/>
        </p:nvGrpSpPr>
        <p:grpSpPr bwMode="auto">
          <a:xfrm>
            <a:off x="0" y="3535363"/>
            <a:ext cx="3886200" cy="579437"/>
            <a:chOff x="0" y="2227"/>
            <a:chExt cx="2448" cy="365"/>
          </a:xfrm>
        </p:grpSpPr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0" y="2227"/>
              <a:ext cx="24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</a:rPr>
                <a:t>3. LM </a:t>
              </a: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  <a:sym typeface="MT Symbol" pitchFamily="82" charset="2"/>
                </a:rPr>
                <a:t> NM</a:t>
              </a:r>
              <a:endParaRPr lang="en-US" altLang="en-US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360" y="2275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1056" y="2275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315200" y="-122238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248400" y="147796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8458200" y="140176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7239000" y="2209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1409700" y="762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1320800" y="118745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2374900" y="118745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48" name="Group 20"/>
          <p:cNvGrpSpPr>
            <a:grpSpLocks/>
          </p:cNvGrpSpPr>
          <p:nvPr/>
        </p:nvGrpSpPr>
        <p:grpSpPr bwMode="auto">
          <a:xfrm>
            <a:off x="0" y="4114800"/>
            <a:ext cx="3886200" cy="579438"/>
            <a:chOff x="0" y="2544"/>
            <a:chExt cx="2448" cy="365"/>
          </a:xfrm>
        </p:grpSpPr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0" y="2544"/>
              <a:ext cx="24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</a:rPr>
                <a:t>4. PM </a:t>
              </a: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  <a:sym typeface="MT Symbol" pitchFamily="82" charset="2"/>
                </a:rPr>
                <a:t> PM</a:t>
              </a:r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60" y="2592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>
              <a:off x="936" y="2592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3797300" y="40386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4. Reflexive Property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0" y="45720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5. </a:t>
            </a:r>
            <a:r>
              <a:rPr lang="en-US" altLang="en-US">
                <a:solidFill>
                  <a:schemeClr val="bg1"/>
                </a:solidFill>
                <a:latin typeface="Times New Roman" pitchFamily="18" charset="0"/>
                <a:sym typeface="MT Symbol" pitchFamily="82" charset="2"/>
              </a:rPr>
              <a:t>NMP  LMP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3810000" y="45720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5. SAS</a:t>
            </a:r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1447800" y="6223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2667000" y="6096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AutoShape 29"/>
          <p:cNvSpPr>
            <a:spLocks noChangeArrowheads="1"/>
          </p:cNvSpPr>
          <p:nvPr/>
        </p:nvSpPr>
        <p:spPr bwMode="auto">
          <a:xfrm rot="5400000" flipH="1">
            <a:off x="7162800" y="944563"/>
            <a:ext cx="1752600" cy="838200"/>
          </a:xfrm>
          <a:prstGeom prst="triangle">
            <a:avLst>
              <a:gd name="adj" fmla="val 2472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 rot="-5400000">
            <a:off x="6308725" y="947738"/>
            <a:ext cx="1752600" cy="838200"/>
          </a:xfrm>
          <a:prstGeom prst="triangle">
            <a:avLst>
              <a:gd name="adj" fmla="val 2472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3810000" y="25146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</a:rPr>
              <a:t>1. 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</a:rPr>
              <a:t>Given</a:t>
            </a:r>
            <a:endParaRPr lang="en-US" alt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48160" name="Group 32"/>
          <p:cNvGrpSpPr>
            <a:grpSpLocks/>
          </p:cNvGrpSpPr>
          <p:nvPr/>
        </p:nvGrpSpPr>
        <p:grpSpPr bwMode="auto">
          <a:xfrm>
            <a:off x="0" y="2590800"/>
            <a:ext cx="3886200" cy="579438"/>
            <a:chOff x="0" y="1632"/>
            <a:chExt cx="2448" cy="365"/>
          </a:xfrm>
        </p:grpSpPr>
        <p:sp>
          <p:nvSpPr>
            <p:cNvPr id="48161" name="Text Box 33"/>
            <p:cNvSpPr txBox="1">
              <a:spLocks noChangeArrowheads="1"/>
            </p:cNvSpPr>
            <p:nvPr/>
          </p:nvSpPr>
          <p:spPr bwMode="auto">
            <a:xfrm>
              <a:off x="0" y="1632"/>
              <a:ext cx="24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</a:rPr>
                <a:t>1. MP bisects </a:t>
              </a: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  <a:sym typeface="MT Symbol" pitchFamily="82" charset="2"/>
                </a:rPr>
                <a:t>LMN</a:t>
              </a:r>
            </a:p>
          </p:txBody>
        </p:sp>
        <p:sp>
          <p:nvSpPr>
            <p:cNvPr id="48162" name="Line 34"/>
            <p:cNvSpPr>
              <a:spLocks noChangeShapeType="1"/>
            </p:cNvSpPr>
            <p:nvPr/>
          </p:nvSpPr>
          <p:spPr bwMode="auto">
            <a:xfrm>
              <a:off x="360" y="1680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0" y="30480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2. </a:t>
            </a:r>
            <a:r>
              <a:rPr lang="en-US" altLang="en-US">
                <a:solidFill>
                  <a:schemeClr val="bg1"/>
                </a:solidFill>
                <a:latin typeface="Times New Roman" pitchFamily="18" charset="0"/>
                <a:sym typeface="MT Symbol" pitchFamily="82" charset="2"/>
              </a:rPr>
              <a:t>NMP  LMP</a:t>
            </a:r>
            <a:endParaRPr lang="en-US" alt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3810000" y="30480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</a:rPr>
              <a:t>2. Def of Angle Bisector</a:t>
            </a:r>
          </a:p>
        </p:txBody>
      </p:sp>
      <p:grpSp>
        <p:nvGrpSpPr>
          <p:cNvPr id="48165" name="Group 37"/>
          <p:cNvGrpSpPr>
            <a:grpSpLocks/>
          </p:cNvGrpSpPr>
          <p:nvPr/>
        </p:nvGrpSpPr>
        <p:grpSpPr bwMode="auto">
          <a:xfrm>
            <a:off x="0" y="5105400"/>
            <a:ext cx="3886200" cy="579438"/>
            <a:chOff x="0" y="3216"/>
            <a:chExt cx="2448" cy="365"/>
          </a:xfrm>
        </p:grpSpPr>
        <p:sp>
          <p:nvSpPr>
            <p:cNvPr id="48166" name="Text Box 38"/>
            <p:cNvSpPr txBox="1">
              <a:spLocks noChangeArrowheads="1"/>
            </p:cNvSpPr>
            <p:nvPr/>
          </p:nvSpPr>
          <p:spPr bwMode="auto">
            <a:xfrm>
              <a:off x="0" y="3216"/>
              <a:ext cx="24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</a:rPr>
                <a:t>6. LP </a:t>
              </a:r>
              <a:r>
                <a:rPr lang="en-US" altLang="en-US">
                  <a:solidFill>
                    <a:schemeClr val="bg1"/>
                  </a:solidFill>
                  <a:latin typeface="Times New Roman" pitchFamily="18" charset="0"/>
                  <a:sym typeface="MT Symbol" pitchFamily="82" charset="2"/>
                </a:rPr>
                <a:t> NP</a:t>
              </a:r>
              <a:endParaRPr lang="en-US" altLang="en-US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>
              <a:off x="336" y="3264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>
              <a:off x="912" y="3264"/>
              <a:ext cx="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69" name="Arc 41"/>
          <p:cNvSpPr>
            <a:spLocks/>
          </p:cNvSpPr>
          <p:nvPr/>
        </p:nvSpPr>
        <p:spPr bwMode="auto">
          <a:xfrm flipH="1">
            <a:off x="7315200" y="1905000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Arc 42"/>
          <p:cNvSpPr>
            <a:spLocks/>
          </p:cNvSpPr>
          <p:nvPr/>
        </p:nvSpPr>
        <p:spPr bwMode="auto">
          <a:xfrm>
            <a:off x="7620000" y="1905000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H="1">
            <a:off x="6954838" y="1828800"/>
            <a:ext cx="131762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>
            <a:off x="8043863" y="1871663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7467600" y="12954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7439025" y="1452563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utoUpdateAnimBg="0"/>
      <p:bldP spid="48136" grpId="0" autoUpdateAnimBg="0"/>
      <p:bldP spid="48152" grpId="0" autoUpdateAnimBg="0"/>
      <p:bldP spid="48154" grpId="0" autoUpdateAnimBg="0"/>
      <p:bldP spid="48159" grpId="0" autoUpdateAnimBg="0"/>
      <p:bldP spid="48164" grpId="0" autoUpdateAnimBg="0"/>
      <p:bldP spid="48169" grpId="0" animBg="1"/>
      <p:bldP spid="48170" grpId="0" animBg="1"/>
      <p:bldP spid="48171" grpId="0" animBg="1"/>
      <p:bldP spid="48172" grpId="0" animBg="1"/>
      <p:bldP spid="48173" grpId="0" animBg="1"/>
      <p:bldP spid="481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346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Berlin Sans FB</vt:lpstr>
      <vt:lpstr>Century Gothic</vt:lpstr>
      <vt:lpstr>Gill Sans Ultra Bold</vt:lpstr>
      <vt:lpstr>MT Symbol</vt:lpstr>
      <vt:lpstr>Times New Roman</vt:lpstr>
      <vt:lpstr>Default Design</vt:lpstr>
      <vt:lpstr>iRespondQuestionMaster</vt:lpstr>
      <vt:lpstr>iRespondGraphMaster</vt:lpstr>
      <vt:lpstr>2 Column PROOFS</vt:lpstr>
      <vt:lpstr>2-Column Proofs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Baskinsmatthews, Stephanie</cp:lastModifiedBy>
  <cp:revision>39</cp:revision>
  <dcterms:created xsi:type="dcterms:W3CDTF">2005-10-12T13:26:19Z</dcterms:created>
  <dcterms:modified xsi:type="dcterms:W3CDTF">2015-11-09T18:34:42Z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</Properties>
</file>