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981" r:id="rId3"/>
  </p:sldMasterIdLst>
  <p:notesMasterIdLst>
    <p:notesMasterId r:id="rId31"/>
  </p:notesMasterIdLst>
  <p:handoutMasterIdLst>
    <p:handoutMasterId r:id="rId32"/>
  </p:handoutMasterIdLst>
  <p:sldIdLst>
    <p:sldId id="257" r:id="rId4"/>
    <p:sldId id="258" r:id="rId5"/>
    <p:sldId id="305" r:id="rId6"/>
    <p:sldId id="279" r:id="rId7"/>
    <p:sldId id="280" r:id="rId8"/>
    <p:sldId id="303" r:id="rId9"/>
    <p:sldId id="282" r:id="rId10"/>
    <p:sldId id="284" r:id="rId11"/>
    <p:sldId id="286" r:id="rId12"/>
    <p:sldId id="287" r:id="rId13"/>
    <p:sldId id="293" r:id="rId14"/>
    <p:sldId id="294" r:id="rId15"/>
    <p:sldId id="296" r:id="rId16"/>
    <p:sldId id="298" r:id="rId17"/>
    <p:sldId id="260" r:id="rId18"/>
    <p:sldId id="261" r:id="rId19"/>
    <p:sldId id="262" r:id="rId20"/>
    <p:sldId id="264" r:id="rId21"/>
    <p:sldId id="263" r:id="rId22"/>
    <p:sldId id="265" r:id="rId23"/>
    <p:sldId id="266" r:id="rId24"/>
    <p:sldId id="301" r:id="rId25"/>
    <p:sldId id="300" r:id="rId26"/>
    <p:sldId id="304" r:id="rId27"/>
    <p:sldId id="306" r:id="rId28"/>
    <p:sldId id="278" r:id="rId29"/>
    <p:sldId id="302" r:id="rId3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787DB-5108-4385-926C-953F7DEAC3C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19EC8-9B79-409D-B03D-C41320C1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97D90C-01A7-4E50-9705-1B756ECC11A7}" type="datetimeFigureOut">
              <a:rPr lang="en-US"/>
              <a:pPr>
                <a:defRPr/>
              </a:pPr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499DB75-518F-43F3-B97F-D9590938B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56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Informal Geometry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AD9475-A95F-4460-8BA8-FA77B039EBBE}" type="datetime1">
              <a:rPr lang="en-US" smtClean="0"/>
              <a:pPr eaLnBrk="1" hangingPunct="1"/>
              <a:t>11/9/2015</a:t>
            </a:fld>
            <a:endParaRPr lang="en-US" smtClean="0"/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296B3C-DF54-40BA-B56E-81D271A745A3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9375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B14584-B207-4213-BE5D-6DEDF6355CA5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8479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B14584-B207-4213-BE5D-6DEDF6355CA5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9035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C9433-0826-41A7-A81E-67A3D82B1D65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468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Informal Geometry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648F6-4630-49E6-80EC-909436A87223}" type="datetime1">
              <a:rPr lang="en-US" smtClean="0"/>
              <a:pPr eaLnBrk="1" hangingPunct="1"/>
              <a:t>11/9/2015</a:t>
            </a:fld>
            <a:endParaRPr lang="en-US" smtClean="0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100C5C-6EEB-4FD2-9FA4-213399578274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784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144F07-9535-4CA1-85A4-0046F4C73B8E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7023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A9A0BB-01D3-43AF-AF80-4B626550B31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5061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8EC4C2-621B-41F5-9448-3D9AE691558F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3354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0B7976-7C2A-42DA-B0B0-40250F66F88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552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EFC8A6-C3D5-4D96-B04C-D34655A2D2E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8226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C2D7A2-89B2-4EFD-8C7E-84E062DB1E3A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425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B14584-B207-4213-BE5D-6DEDF6355CA5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590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D12C6-0D96-426C-9151-61FFE22CC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160AA-0A62-45A9-83B2-00C856EF3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1FEB-B833-4415-AF10-FB75E5D36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76B1-A108-4594-9846-CE1DCAE3D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39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C139A-5C44-43A4-B820-B81ACD14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7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640F1-A97A-4D24-B66D-E7D29ADE8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E2297-FEB0-4F65-A946-5AC5110E2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4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97F8F-35DB-4AF1-83ED-58B7DE7A9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93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43791-8F67-4730-B1CA-74D1FA6E0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78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B9159-41A3-4E0E-AF4D-E81F1DB93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2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483A-090F-4975-BB09-C979028E1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3922C-A6CE-444E-BB44-387CD9348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0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B8D28-E265-46C7-9D65-94C38C0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8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45AD-5366-4893-9904-EDBC7624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1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3922C-A6CE-444E-BB44-387CD9348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0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B08-E796-416B-A7C4-989073572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8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5618-D2DF-459A-8752-6BDCAD1F9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7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EEAA9-21D7-4E28-83AF-E15F9096F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87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58A6-6AEE-47A7-AC23-CCDB630B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8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D8956-1A67-45BE-9134-B214FE197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9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403FB-3268-47EC-A13E-A9FD94C1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73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4629-9A16-420C-942C-431BA869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1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B08-E796-416B-A7C4-989073572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8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160AA-0A62-45A9-83B2-00C856EF3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76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1FEB-B833-4415-AF10-FB75E5D36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5618-D2DF-459A-8752-6BDCAD1F9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EEAA9-21D7-4E28-83AF-E15F9096F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58A6-6AEE-47A7-AC23-CCDB630B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D8956-1A67-45BE-9134-B214FE197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403FB-3268-47EC-A13E-A9FD94C1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4629-9A16-420C-942C-431BA869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1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fld id="{130D50CC-EBE0-42AF-B17C-965841CF4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A.) Response A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B.) Response B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C.) Response C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D.) Response D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b="1" smtClean="0">
                <a:solidFill>
                  <a:schemeClr val="tx1"/>
                </a:solidFill>
              </a:rPr>
              <a:t>E.) Response E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562600" y="15240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000" b="1">
                <a:solidFill>
                  <a:srgbClr val="FF0000"/>
                </a:solidFill>
                <a:sym typeface="Symbol" pitchFamily="18" charset="2"/>
              </a:rPr>
              <a:t>40</a:t>
            </a:r>
            <a:r>
              <a:rPr lang="en-US" sz="50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V="1">
            <a:off x="762000" y="25908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1066800" y="1371600"/>
            <a:ext cx="1600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x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590800" y="202565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4x – 20</a:t>
            </a:r>
            <a:r>
              <a:rPr lang="en-US" sz="3200" b="1">
                <a:sym typeface="Symbol" pitchFamily="18" charset="2"/>
              </a:rPr>
              <a:t>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0" y="762000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/>
              <a:t>Solve for the variable.</a:t>
            </a:r>
            <a:endParaRPr lang="en-US" sz="3600" b="1" dirty="0"/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35280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Warm up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0" y="15240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1.</a:t>
            </a: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457200" y="4648200"/>
            <a:ext cx="1543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2y + 28</a:t>
            </a:r>
            <a:r>
              <a:rPr lang="en-US" sz="3200" b="1">
                <a:sym typeface="Symbol" pitchFamily="18" charset="2"/>
              </a:rPr>
              <a:t></a:t>
            </a:r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2819400" y="4724400"/>
            <a:ext cx="15287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3y – 14°</a:t>
            </a:r>
            <a:endParaRPr lang="en-US" sz="3200" b="1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 flipH="1">
            <a:off x="914400" y="4495800"/>
            <a:ext cx="2514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 flipH="1" flipV="1">
            <a:off x="1295400" y="4267200"/>
            <a:ext cx="2209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304800" y="38100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2.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715000" y="45720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000" b="1">
                <a:solidFill>
                  <a:srgbClr val="FF0000"/>
                </a:solidFill>
                <a:sym typeface="Symbol" pitchFamily="18" charset="2"/>
              </a:rPr>
              <a:t>42</a:t>
            </a:r>
            <a:r>
              <a:rPr lang="en-US" sz="50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50E28"/>
                </a:solidFill>
              </a:rPr>
              <a:t>Fill in the blanks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/>
              <a:t>If </a:t>
            </a:r>
            <a:r>
              <a:rPr lang="en-US" sz="4800" smtClean="0">
                <a:solidFill>
                  <a:srgbClr val="FFCC00"/>
                </a:solidFill>
                <a:sym typeface="Symbol" pitchFamily="18" charset="2"/>
              </a:rPr>
              <a:t>CAT  DOG</a:t>
            </a:r>
            <a:r>
              <a:rPr lang="en-US" sz="4400" smtClean="0">
                <a:sym typeface="Symbol" pitchFamily="18" charset="2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sz="4400" smtClean="0">
                <a:solidFill>
                  <a:schemeClr val="bg1"/>
                </a:solidFill>
                <a:sym typeface="Symbol" pitchFamily="18" charset="2"/>
              </a:rPr>
              <a:t>then AC</a:t>
            </a:r>
            <a:r>
              <a:rPr lang="en-US" sz="4800" smtClean="0">
                <a:solidFill>
                  <a:schemeClr val="bg1"/>
                </a:solidFill>
                <a:sym typeface="Symbol" pitchFamily="18" charset="2"/>
              </a:rPr>
              <a:t>  ___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95600" y="1905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50E28"/>
                </a:solidFill>
              </a:rPr>
              <a:t>Fill in the blanks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smtClean="0">
                <a:solidFill>
                  <a:srgbClr val="FFCC00"/>
                </a:solidFill>
                <a:sym typeface="Symbol" pitchFamily="18" charset="2"/>
              </a:rPr>
              <a:t>BAT  MON</a:t>
            </a:r>
            <a:endParaRPr lang="en-US" sz="4800" smtClean="0">
              <a:sym typeface="Symbol" pitchFamily="18" charset="2"/>
            </a:endParaRPr>
          </a:p>
        </p:txBody>
      </p:sp>
      <p:sp>
        <p:nvSpPr>
          <p:cNvPr id="22532" name="Rectangle 27"/>
          <p:cNvSpPr>
            <a:spLocks noChangeArrowheads="1"/>
          </p:cNvSpPr>
          <p:nvPr/>
        </p:nvSpPr>
        <p:spPr bwMode="auto">
          <a:xfrm>
            <a:off x="1524000" y="2209800"/>
            <a:ext cx="518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T  ___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_____  ONM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_____   MO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NM  ____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895600" y="2147888"/>
            <a:ext cx="1143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N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295400" y="3048000"/>
            <a:ext cx="2133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ATB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828800" y="3900488"/>
            <a:ext cx="2133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BA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3124200" y="4724400"/>
            <a:ext cx="1447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TB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/>
      <p:bldP spid="18461" grpId="0"/>
      <p:bldP spid="18462" grpId="0"/>
      <p:bldP spid="184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50E28"/>
                </a:solidFill>
              </a:rPr>
              <a:t>Fill in the blanks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28600" y="1371600"/>
            <a:ext cx="518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BCA   ____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____   GFE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76600" y="1371600"/>
            <a:ext cx="175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EGF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62000" y="2224088"/>
            <a:ext cx="2133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CAB</a:t>
            </a:r>
          </a:p>
        </p:txBody>
      </p:sp>
      <p:pic>
        <p:nvPicPr>
          <p:cNvPr id="23558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 b="1422"/>
          <a:stretch>
            <a:fillRect/>
          </a:stretch>
        </p:blipFill>
        <p:spPr bwMode="auto">
          <a:xfrm>
            <a:off x="4724400" y="1524000"/>
            <a:ext cx="417195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50E28"/>
                </a:solidFill>
              </a:rPr>
              <a:t>Complete the congruence statement.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" y="1371600"/>
            <a:ext cx="518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_____   JKN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175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MKL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2438400"/>
            <a:ext cx="716943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50E28"/>
                </a:solidFill>
              </a:rPr>
              <a:t>Complete the congruence statement.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371600"/>
            <a:ext cx="518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_____   CBD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175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ABD</a:t>
            </a:r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2405063"/>
            <a:ext cx="6934200" cy="407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chemeClr val="bg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86200"/>
          </a:xfrm>
          <a:solidFill>
            <a:schemeClr val="bg1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 eaLnBrk="1" hangingPunct="1"/>
            <a:r>
              <a:rPr lang="en-US" sz="7000" dirty="0" smtClean="0">
                <a:latin typeface="Century Gothic" pitchFamily="34" charset="0"/>
              </a:rPr>
              <a:t>5 ways to Prove </a:t>
            </a:r>
            <a:r>
              <a:rPr lang="en-US" sz="7000" dirty="0">
                <a:latin typeface="Century Gothic" pitchFamily="34" charset="0"/>
              </a:rPr>
              <a:t>T</a:t>
            </a:r>
            <a:r>
              <a:rPr lang="en-US" sz="7000" dirty="0" smtClean="0">
                <a:latin typeface="Century Gothic" pitchFamily="34" charset="0"/>
              </a:rPr>
              <a:t>riangles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9900CC"/>
                </a:solidFill>
                <a:latin typeface="Berlin Sans FB Demi" pitchFamily="34" charset="0"/>
              </a:rPr>
              <a:t>Side-Side-Side (SSS) Congruence Postulate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447800" y="1447800"/>
            <a:ext cx="2209800" cy="12192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562600" y="1447800"/>
            <a:ext cx="2209800" cy="12192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3067" name="Text Box 11"/>
          <p:cNvSpPr txBox="1">
            <a:spLocks noChangeArrowheads="1"/>
          </p:cNvSpPr>
          <p:nvPr/>
        </p:nvSpPr>
        <p:spPr bwMode="auto">
          <a:xfrm>
            <a:off x="381000" y="3276600"/>
            <a:ext cx="8458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latin typeface="Century Gothic" pitchFamily="34" charset="0"/>
              </a:rPr>
              <a:t>All Three sides in one triangle are congruent to all three sides in the other triangle</a:t>
            </a:r>
          </a:p>
        </p:txBody>
      </p:sp>
      <p:sp>
        <p:nvSpPr>
          <p:cNvPr id="27654" name="Line 12"/>
          <p:cNvSpPr>
            <a:spLocks noChangeShapeType="1"/>
          </p:cNvSpPr>
          <p:nvPr/>
        </p:nvSpPr>
        <p:spPr bwMode="auto">
          <a:xfrm>
            <a:off x="1828800" y="18288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13"/>
          <p:cNvSpPr>
            <a:spLocks noChangeShapeType="1"/>
          </p:cNvSpPr>
          <p:nvPr/>
        </p:nvSpPr>
        <p:spPr bwMode="auto">
          <a:xfrm>
            <a:off x="5943600" y="19050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14"/>
          <p:cNvSpPr>
            <a:spLocks noChangeShapeType="1"/>
          </p:cNvSpPr>
          <p:nvPr/>
        </p:nvSpPr>
        <p:spPr bwMode="auto">
          <a:xfrm flipH="1">
            <a:off x="6858000" y="17526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5"/>
          <p:cNvSpPr>
            <a:spLocks noChangeShapeType="1"/>
          </p:cNvSpPr>
          <p:nvPr/>
        </p:nvSpPr>
        <p:spPr bwMode="auto">
          <a:xfrm flipH="1">
            <a:off x="7010400" y="19050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6"/>
          <p:cNvSpPr>
            <a:spLocks noChangeShapeType="1"/>
          </p:cNvSpPr>
          <p:nvPr/>
        </p:nvSpPr>
        <p:spPr bwMode="auto">
          <a:xfrm flipH="1">
            <a:off x="2819400" y="18288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7"/>
          <p:cNvSpPr>
            <a:spLocks noChangeShapeType="1"/>
          </p:cNvSpPr>
          <p:nvPr/>
        </p:nvSpPr>
        <p:spPr bwMode="auto">
          <a:xfrm flipH="1">
            <a:off x="2971800" y="19812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 flipH="1">
            <a:off x="66294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0"/>
          <p:cNvSpPr>
            <a:spLocks noChangeShapeType="1"/>
          </p:cNvSpPr>
          <p:nvPr/>
        </p:nvSpPr>
        <p:spPr bwMode="auto">
          <a:xfrm flipH="1">
            <a:off x="67818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21"/>
          <p:cNvSpPr>
            <a:spLocks noChangeShapeType="1"/>
          </p:cNvSpPr>
          <p:nvPr/>
        </p:nvSpPr>
        <p:spPr bwMode="auto">
          <a:xfrm flipH="1">
            <a:off x="69342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22"/>
          <p:cNvSpPr>
            <a:spLocks noChangeShapeType="1"/>
          </p:cNvSpPr>
          <p:nvPr/>
        </p:nvSpPr>
        <p:spPr bwMode="auto">
          <a:xfrm flipH="1">
            <a:off x="24384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23"/>
          <p:cNvSpPr>
            <a:spLocks noChangeShapeType="1"/>
          </p:cNvSpPr>
          <p:nvPr/>
        </p:nvSpPr>
        <p:spPr bwMode="auto">
          <a:xfrm flipH="1">
            <a:off x="25908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24"/>
          <p:cNvSpPr>
            <a:spLocks noChangeShapeType="1"/>
          </p:cNvSpPr>
          <p:nvPr/>
        </p:nvSpPr>
        <p:spPr bwMode="auto">
          <a:xfrm flipH="1">
            <a:off x="27432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9900CC"/>
                </a:solidFill>
                <a:latin typeface="Berlin Sans FB Demi" pitchFamily="34" charset="0"/>
              </a:rPr>
              <a:t>Side-Angle-Side (SAS) Congruence Postulate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914400" y="2133600"/>
            <a:ext cx="3276600" cy="990600"/>
          </a:xfrm>
          <a:prstGeom prst="rtTriangle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105400" y="2133600"/>
            <a:ext cx="3276600" cy="990600"/>
          </a:xfrm>
          <a:prstGeom prst="rtTriangle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3125788" y="2836863"/>
            <a:ext cx="131762" cy="292100"/>
          </a:xfrm>
          <a:custGeom>
            <a:avLst/>
            <a:gdLst>
              <a:gd name="T0" fmla="*/ 2147483647 w 83"/>
              <a:gd name="T1" fmla="*/ 2147483647 h 184"/>
              <a:gd name="T2" fmla="*/ 2147483647 w 83"/>
              <a:gd name="T3" fmla="*/ 2147483647 h 184"/>
              <a:gd name="T4" fmla="*/ 2147483647 w 83"/>
              <a:gd name="T5" fmla="*/ 2147483647 h 184"/>
              <a:gd name="T6" fmla="*/ 2147483647 w 83"/>
              <a:gd name="T7" fmla="*/ 2147483647 h 184"/>
              <a:gd name="T8" fmla="*/ 2147483647 w 83"/>
              <a:gd name="T9" fmla="*/ 2147483647 h 184"/>
              <a:gd name="T10" fmla="*/ 2147483647 w 83"/>
              <a:gd name="T11" fmla="*/ 2147483647 h 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"/>
              <a:gd name="T19" fmla="*/ 0 h 184"/>
              <a:gd name="T20" fmla="*/ 83 w 83"/>
              <a:gd name="T21" fmla="*/ 184 h 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" h="184">
                <a:moveTo>
                  <a:pt x="83" y="4"/>
                </a:moveTo>
                <a:cubicBezTo>
                  <a:pt x="0" y="32"/>
                  <a:pt x="45" y="0"/>
                  <a:pt x="20" y="58"/>
                </a:cubicBezTo>
                <a:cubicBezTo>
                  <a:pt x="16" y="68"/>
                  <a:pt x="8" y="76"/>
                  <a:pt x="2" y="85"/>
                </a:cubicBezTo>
                <a:cubicBezTo>
                  <a:pt x="5" y="97"/>
                  <a:pt x="4" y="111"/>
                  <a:pt x="11" y="121"/>
                </a:cubicBezTo>
                <a:cubicBezTo>
                  <a:pt x="17" y="130"/>
                  <a:pt x="30" y="131"/>
                  <a:pt x="38" y="139"/>
                </a:cubicBezTo>
                <a:cubicBezTo>
                  <a:pt x="44" y="145"/>
                  <a:pt x="66" y="176"/>
                  <a:pt x="74" y="184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7400925" y="2871788"/>
            <a:ext cx="128588" cy="257175"/>
          </a:xfrm>
          <a:custGeom>
            <a:avLst/>
            <a:gdLst>
              <a:gd name="T0" fmla="*/ 2147483647 w 81"/>
              <a:gd name="T1" fmla="*/ 0 h 162"/>
              <a:gd name="T2" fmla="*/ 0 w 81"/>
              <a:gd name="T3" fmla="*/ 2147483647 h 162"/>
              <a:gd name="T4" fmla="*/ 2147483647 w 81"/>
              <a:gd name="T5" fmla="*/ 2147483647 h 162"/>
              <a:gd name="T6" fmla="*/ 2147483647 w 81"/>
              <a:gd name="T7" fmla="*/ 2147483647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162"/>
              <a:gd name="T14" fmla="*/ 81 w 81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162">
                <a:moveTo>
                  <a:pt x="81" y="0"/>
                </a:moveTo>
                <a:cubicBezTo>
                  <a:pt x="31" y="17"/>
                  <a:pt x="27" y="67"/>
                  <a:pt x="0" y="108"/>
                </a:cubicBezTo>
                <a:cubicBezTo>
                  <a:pt x="6" y="117"/>
                  <a:pt x="10" y="128"/>
                  <a:pt x="18" y="135"/>
                </a:cubicBezTo>
                <a:cubicBezTo>
                  <a:pt x="51" y="161"/>
                  <a:pt x="45" y="125"/>
                  <a:pt x="45" y="162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1828800" y="2286000"/>
            <a:ext cx="152400" cy="304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172200" y="2362200"/>
            <a:ext cx="152400" cy="304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28956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828800" y="28956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019800" y="29718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867400" y="29718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5117" name="Text Box 13"/>
          <p:cNvSpPr txBox="1">
            <a:spLocks noChangeArrowheads="1"/>
          </p:cNvSpPr>
          <p:nvPr/>
        </p:nvSpPr>
        <p:spPr bwMode="auto">
          <a:xfrm>
            <a:off x="533400" y="35814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entury Gothic" pitchFamily="34" charset="0"/>
              </a:rPr>
              <a:t>Two sides and the </a:t>
            </a:r>
            <a:r>
              <a:rPr lang="en-US" sz="3600" b="1">
                <a:solidFill>
                  <a:srgbClr val="FF0066"/>
                </a:solidFill>
                <a:latin typeface="Century Gothic" pitchFamily="34" charset="0"/>
              </a:rPr>
              <a:t>INCLUDED</a:t>
            </a:r>
            <a:r>
              <a:rPr lang="en-US" sz="3600" b="1">
                <a:latin typeface="Century Gothic" pitchFamily="34" charset="0"/>
              </a:rPr>
              <a:t> angle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entury Gothic" pitchFamily="34" charset="0"/>
              </a:rPr>
              <a:t> (the angle is in between the 2 marked sides)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800080"/>
                </a:solidFill>
                <a:latin typeface="Berlin Sans FB Demi" pitchFamily="34" charset="0"/>
              </a:rPr>
              <a:t>Angle-Side-Angle (ASA) Congruence Postulate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057400" y="1433513"/>
            <a:ext cx="1295400" cy="2833687"/>
            <a:chOff x="1056" y="1440"/>
            <a:chExt cx="816" cy="1785"/>
          </a:xfrm>
        </p:grpSpPr>
        <p:sp>
          <p:nvSpPr>
            <p:cNvPr id="30741" name="AutoShape 4"/>
            <p:cNvSpPr>
              <a:spLocks noChangeArrowheads="1"/>
            </p:cNvSpPr>
            <p:nvPr/>
          </p:nvSpPr>
          <p:spPr bwMode="auto">
            <a:xfrm>
              <a:off x="1056" y="1440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Freeform 5"/>
            <p:cNvSpPr>
              <a:spLocks/>
            </p:cNvSpPr>
            <p:nvPr/>
          </p:nvSpPr>
          <p:spPr bwMode="auto">
            <a:xfrm rot="-1244165">
              <a:off x="1392" y="177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Freeform 6"/>
            <p:cNvSpPr>
              <a:spLocks/>
            </p:cNvSpPr>
            <p:nvPr/>
          </p:nvSpPr>
          <p:spPr bwMode="auto">
            <a:xfrm rot="7396154">
              <a:off x="1594" y="3068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Freeform 7"/>
            <p:cNvSpPr>
              <a:spLocks/>
            </p:cNvSpPr>
            <p:nvPr/>
          </p:nvSpPr>
          <p:spPr bwMode="auto">
            <a:xfrm rot="6401790">
              <a:off x="1696" y="3104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8"/>
            <p:cNvSpPr>
              <a:spLocks noChangeShapeType="1"/>
            </p:cNvSpPr>
            <p:nvPr/>
          </p:nvSpPr>
          <p:spPr bwMode="auto">
            <a:xfrm flipV="1">
              <a:off x="1632" y="2448"/>
              <a:ext cx="14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4" name="Group 9"/>
          <p:cNvGrpSpPr>
            <a:grpSpLocks/>
          </p:cNvGrpSpPr>
          <p:nvPr/>
        </p:nvGrpSpPr>
        <p:grpSpPr bwMode="auto">
          <a:xfrm>
            <a:off x="5791200" y="1295400"/>
            <a:ext cx="1295400" cy="2833688"/>
            <a:chOff x="2688" y="1392"/>
            <a:chExt cx="816" cy="1785"/>
          </a:xfrm>
        </p:grpSpPr>
        <p:sp>
          <p:nvSpPr>
            <p:cNvPr id="30736" name="AutoShape 10"/>
            <p:cNvSpPr>
              <a:spLocks noChangeArrowheads="1"/>
            </p:cNvSpPr>
            <p:nvPr/>
          </p:nvSpPr>
          <p:spPr bwMode="auto">
            <a:xfrm>
              <a:off x="2688" y="1392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Freeform 11"/>
            <p:cNvSpPr>
              <a:spLocks/>
            </p:cNvSpPr>
            <p:nvPr/>
          </p:nvSpPr>
          <p:spPr bwMode="auto">
            <a:xfrm rot="-1244165">
              <a:off x="3024" y="1728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Freeform 12"/>
            <p:cNvSpPr>
              <a:spLocks/>
            </p:cNvSpPr>
            <p:nvPr/>
          </p:nvSpPr>
          <p:spPr bwMode="auto">
            <a:xfrm rot="6401790">
              <a:off x="3328" y="305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Freeform 13"/>
            <p:cNvSpPr>
              <a:spLocks/>
            </p:cNvSpPr>
            <p:nvPr/>
          </p:nvSpPr>
          <p:spPr bwMode="auto">
            <a:xfrm rot="7396154">
              <a:off x="3221" y="3019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 flipV="1">
              <a:off x="3264" y="2400"/>
              <a:ext cx="14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1503" name="Text Box 15"/>
          <p:cNvSpPr txBox="1">
            <a:spLocks noChangeArrowheads="1"/>
          </p:cNvSpPr>
          <p:nvPr/>
        </p:nvSpPr>
        <p:spPr bwMode="auto">
          <a:xfrm>
            <a:off x="76200" y="5153025"/>
            <a:ext cx="8991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Century Gothic" pitchFamily="34" charset="0"/>
              </a:rPr>
              <a:t>Two angles and the </a:t>
            </a:r>
            <a:r>
              <a:rPr lang="en-US" sz="3600" b="1" dirty="0">
                <a:solidFill>
                  <a:srgbClr val="FF0066"/>
                </a:solidFill>
                <a:latin typeface="Century Gothic" pitchFamily="34" charset="0"/>
              </a:rPr>
              <a:t>INCLUDED</a:t>
            </a:r>
            <a:r>
              <a:rPr lang="en-US" sz="3600" b="1" dirty="0">
                <a:latin typeface="Century Gothic" pitchFamily="34" charset="0"/>
              </a:rPr>
              <a:t> side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(the side is in between the 2 marked angles)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90800" y="1219200"/>
            <a:ext cx="1828800" cy="3598863"/>
            <a:chOff x="1632" y="768"/>
            <a:chExt cx="1152" cy="2267"/>
          </a:xfrm>
        </p:grpSpPr>
        <p:sp>
          <p:nvSpPr>
            <p:cNvPr id="30732" name="AutoShape 17"/>
            <p:cNvSpPr>
              <a:spLocks noChangeArrowheads="1"/>
            </p:cNvSpPr>
            <p:nvPr/>
          </p:nvSpPr>
          <p:spPr bwMode="auto">
            <a:xfrm rot="5364887">
              <a:off x="1362" y="1614"/>
              <a:ext cx="2123" cy="720"/>
            </a:xfrm>
            <a:prstGeom prst="curvedDownArrow">
              <a:avLst>
                <a:gd name="adj1" fmla="val 31479"/>
                <a:gd name="adj2" fmla="val 90451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680" y="76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632" y="259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5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112" y="16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324600" y="1143000"/>
            <a:ext cx="1828800" cy="3598863"/>
            <a:chOff x="1632" y="768"/>
            <a:chExt cx="1152" cy="2267"/>
          </a:xfrm>
        </p:grpSpPr>
        <p:sp>
          <p:nvSpPr>
            <p:cNvPr id="30728" name="AutoShape 22"/>
            <p:cNvSpPr>
              <a:spLocks noChangeArrowheads="1"/>
            </p:cNvSpPr>
            <p:nvPr/>
          </p:nvSpPr>
          <p:spPr bwMode="auto">
            <a:xfrm rot="5364887">
              <a:off x="1362" y="1614"/>
              <a:ext cx="2123" cy="720"/>
            </a:xfrm>
            <a:prstGeom prst="curvedDownArrow">
              <a:avLst>
                <a:gd name="adj1" fmla="val 31479"/>
                <a:gd name="adj2" fmla="val 90451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680" y="76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632" y="259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112" y="16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800080"/>
                </a:solidFill>
                <a:latin typeface="Berlin Sans FB Demi" pitchFamily="34" charset="0"/>
              </a:rPr>
              <a:t>Angle-Angle-Side (AAS) Congruence Postulate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2209800" y="1524000"/>
            <a:ext cx="1295400" cy="2971800"/>
            <a:chOff x="1056" y="1440"/>
            <a:chExt cx="816" cy="1872"/>
          </a:xfrm>
        </p:grpSpPr>
        <p:sp>
          <p:nvSpPr>
            <p:cNvPr id="29717" name="AutoShape 4"/>
            <p:cNvSpPr>
              <a:spLocks noChangeArrowheads="1"/>
            </p:cNvSpPr>
            <p:nvPr/>
          </p:nvSpPr>
          <p:spPr bwMode="auto">
            <a:xfrm>
              <a:off x="1056" y="1440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Freeform 5"/>
            <p:cNvSpPr>
              <a:spLocks/>
            </p:cNvSpPr>
            <p:nvPr/>
          </p:nvSpPr>
          <p:spPr bwMode="auto">
            <a:xfrm rot="-1244165">
              <a:off x="1392" y="177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6"/>
            <p:cNvSpPr>
              <a:spLocks/>
            </p:cNvSpPr>
            <p:nvPr/>
          </p:nvSpPr>
          <p:spPr bwMode="auto">
            <a:xfrm rot="7396154">
              <a:off x="1594" y="3068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7"/>
            <p:cNvSpPr>
              <a:spLocks/>
            </p:cNvSpPr>
            <p:nvPr/>
          </p:nvSpPr>
          <p:spPr bwMode="auto">
            <a:xfrm rot="6401790">
              <a:off x="1696" y="3104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8"/>
            <p:cNvSpPr>
              <a:spLocks noChangeShapeType="1"/>
            </p:cNvSpPr>
            <p:nvPr/>
          </p:nvSpPr>
          <p:spPr bwMode="auto">
            <a:xfrm>
              <a:off x="1440" y="307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6096000" y="1600200"/>
            <a:ext cx="1295400" cy="2971800"/>
            <a:chOff x="2688" y="1392"/>
            <a:chExt cx="816" cy="1872"/>
          </a:xfrm>
        </p:grpSpPr>
        <p:sp>
          <p:nvSpPr>
            <p:cNvPr id="29712" name="AutoShape 10"/>
            <p:cNvSpPr>
              <a:spLocks noChangeArrowheads="1"/>
            </p:cNvSpPr>
            <p:nvPr/>
          </p:nvSpPr>
          <p:spPr bwMode="auto">
            <a:xfrm>
              <a:off x="2688" y="1392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Freeform 11"/>
            <p:cNvSpPr>
              <a:spLocks/>
            </p:cNvSpPr>
            <p:nvPr/>
          </p:nvSpPr>
          <p:spPr bwMode="auto">
            <a:xfrm rot="-1244165">
              <a:off x="3024" y="1728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2"/>
            <p:cNvSpPr>
              <a:spLocks/>
            </p:cNvSpPr>
            <p:nvPr/>
          </p:nvSpPr>
          <p:spPr bwMode="auto">
            <a:xfrm rot="6401790">
              <a:off x="3328" y="305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3"/>
            <p:cNvSpPr>
              <a:spLocks/>
            </p:cNvSpPr>
            <p:nvPr/>
          </p:nvSpPr>
          <p:spPr bwMode="auto">
            <a:xfrm rot="7396154">
              <a:off x="3221" y="3019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4"/>
            <p:cNvSpPr>
              <a:spLocks noChangeShapeType="1"/>
            </p:cNvSpPr>
            <p:nvPr/>
          </p:nvSpPr>
          <p:spPr bwMode="auto">
            <a:xfrm>
              <a:off x="3024" y="302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914400" y="5394325"/>
            <a:ext cx="73152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>
                <a:latin typeface="Century Gothic" pitchFamily="34" charset="0"/>
              </a:rPr>
              <a:t>Two Angles and One Side that is NOT included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86000" y="1295400"/>
            <a:ext cx="2133600" cy="4114800"/>
            <a:chOff x="1440" y="816"/>
            <a:chExt cx="1344" cy="2592"/>
          </a:xfrm>
        </p:grpSpPr>
        <p:sp>
          <p:nvSpPr>
            <p:cNvPr id="29708" name="AutoShape 17"/>
            <p:cNvSpPr>
              <a:spLocks noChangeArrowheads="1"/>
            </p:cNvSpPr>
            <p:nvPr/>
          </p:nvSpPr>
          <p:spPr bwMode="auto">
            <a:xfrm rot="5643313">
              <a:off x="1266" y="1891"/>
              <a:ext cx="2123" cy="912"/>
            </a:xfrm>
            <a:prstGeom prst="curvedDownArrow">
              <a:avLst>
                <a:gd name="adj1" fmla="val 24852"/>
                <a:gd name="adj2" fmla="val 71409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680" y="816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10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08" y="240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11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440" y="268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248400" y="1447800"/>
            <a:ext cx="1981200" cy="4038600"/>
            <a:chOff x="3936" y="912"/>
            <a:chExt cx="1248" cy="2544"/>
          </a:xfrm>
        </p:grpSpPr>
        <p:sp>
          <p:nvSpPr>
            <p:cNvPr id="29704" name="AutoShape 22"/>
            <p:cNvSpPr>
              <a:spLocks noChangeArrowheads="1"/>
            </p:cNvSpPr>
            <p:nvPr/>
          </p:nvSpPr>
          <p:spPr bwMode="auto">
            <a:xfrm rot="5766319">
              <a:off x="3666" y="1939"/>
              <a:ext cx="2123" cy="912"/>
            </a:xfrm>
            <a:prstGeom prst="curvedDownArrow">
              <a:avLst>
                <a:gd name="adj1" fmla="val 24852"/>
                <a:gd name="adj2" fmla="val 71409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080" y="91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0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704" y="235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0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936" y="28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 sz="2800" smtClean="0"/>
              <a:t>Questions over HW?</a:t>
            </a:r>
            <a:br>
              <a:rPr lang="en-US" sz="2800" smtClean="0"/>
            </a:br>
            <a:r>
              <a:rPr lang="en-US" sz="2800" smtClean="0"/>
              <a:t>Did you have hw?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905000"/>
          </a:xfrm>
        </p:spPr>
        <p:txBody>
          <a:bodyPr/>
          <a:lstStyle/>
          <a:p>
            <a:pPr eaLnBrk="1" hangingPunct="1"/>
            <a:r>
              <a:rPr lang="en-US" sz="3800" smtClean="0">
                <a:latin typeface="Century Gothic" pitchFamily="34" charset="0"/>
              </a:rPr>
              <a:t>There is one more way to prove triangles congruent, but it’s </a:t>
            </a:r>
            <a:r>
              <a:rPr lang="en-US" sz="3800" smtClean="0">
                <a:solidFill>
                  <a:srgbClr val="000099"/>
                </a:solidFill>
                <a:latin typeface="Century Gothic" pitchFamily="34" charset="0"/>
              </a:rPr>
              <a:t>only for RIGHT TRIANGLES…</a:t>
            </a:r>
            <a:r>
              <a:rPr lang="en-US" sz="3800" smtClean="0">
                <a:solidFill>
                  <a:schemeClr val="tx1"/>
                </a:solidFill>
                <a:latin typeface="Century Gothic" pitchFamily="34" charset="0"/>
              </a:rPr>
              <a:t>Hypotenuse Leg</a:t>
            </a:r>
            <a:endParaRPr lang="en-US" sz="3800" smtClean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685800" y="2438400"/>
            <a:ext cx="2362200" cy="3124200"/>
          </a:xfrm>
          <a:prstGeom prst="rtTriangl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85800" y="51816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5943600" y="2438400"/>
            <a:ext cx="2362200" cy="3124200"/>
          </a:xfrm>
          <a:prstGeom prst="rtTriangl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943600" y="51816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 flipH="1">
            <a:off x="1524000" y="3733800"/>
            <a:ext cx="609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6781800" y="3733800"/>
            <a:ext cx="609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 flipH="1">
            <a:off x="6858000" y="5192713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7010400" y="5202238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H="1">
            <a:off x="1676400" y="5181600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1828800" y="5191125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WordArt 14"/>
          <p:cNvSpPr>
            <a:spLocks noChangeArrowheads="1" noChangeShapeType="1" noTextEdit="1"/>
          </p:cNvSpPr>
          <p:nvPr/>
        </p:nvSpPr>
        <p:spPr bwMode="auto">
          <a:xfrm>
            <a:off x="3200400" y="2286000"/>
            <a:ext cx="24384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HL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AutoShape 2"/>
          <p:cNvSpPr>
            <a:spLocks noChangeArrowheads="1"/>
          </p:cNvSpPr>
          <p:nvPr/>
        </p:nvSpPr>
        <p:spPr bwMode="auto">
          <a:xfrm>
            <a:off x="5791200" y="304800"/>
            <a:ext cx="1828800" cy="1752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23622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1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SSS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SAS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ASA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AAS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HL</a:t>
            </a:r>
          </a:p>
        </p:txBody>
      </p:sp>
      <p:graphicFrame>
        <p:nvGraphicFramePr>
          <p:cNvPr id="1475588" name="Object 2"/>
          <p:cNvGraphicFramePr>
            <a:graphicFrameLocks noChangeAspect="1"/>
          </p:cNvGraphicFramePr>
          <p:nvPr/>
        </p:nvGraphicFramePr>
        <p:xfrm>
          <a:off x="2209800" y="-762000"/>
          <a:ext cx="4038600" cy="807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4" imgW="101512" imgH="203024" progId="Equation.DSMT4">
                  <p:embed/>
                </p:oleObj>
              </mc:Choice>
              <mc:Fallback>
                <p:oleObj name="Equation" r:id="rId4" imgW="101512" imgH="2030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-762000"/>
                        <a:ext cx="4038600" cy="807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589" name="Text Box 5"/>
          <p:cNvSpPr txBox="1">
            <a:spLocks noChangeArrowheads="1"/>
          </p:cNvSpPr>
          <p:nvPr/>
        </p:nvSpPr>
        <p:spPr bwMode="auto">
          <a:xfrm>
            <a:off x="5029200" y="3124200"/>
            <a:ext cx="37338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Century Gothic" pitchFamily="34" charset="0"/>
              </a:rPr>
              <a:t>Your Only Ways To Prove Triangles Are Congruent</a:t>
            </a:r>
          </a:p>
        </p:txBody>
      </p:sp>
      <p:sp>
        <p:nvSpPr>
          <p:cNvPr id="1475590" name="Text Box 6"/>
          <p:cNvSpPr txBox="1">
            <a:spLocks noChangeArrowheads="1"/>
          </p:cNvSpPr>
          <p:nvPr/>
        </p:nvSpPr>
        <p:spPr bwMode="auto">
          <a:xfrm>
            <a:off x="5867400" y="685800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NO BAD WORDS</a:t>
            </a:r>
          </a:p>
        </p:txBody>
      </p:sp>
      <p:pic>
        <p:nvPicPr>
          <p:cNvPr id="1475591" name="Picture 7" descr="j0139499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5268913"/>
            <a:ext cx="1566863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7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586" grpId="0" animBg="1"/>
      <p:bldP spid="14755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chemeClr val="bg1">
              <a:lumMod val="6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4876800"/>
          </a:xfrm>
          <a:solidFill>
            <a:schemeClr val="bg1"/>
          </a:solidFill>
          <a:ln w="76200"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pPr eaLnBrk="1" hangingPunct="1"/>
            <a:r>
              <a:rPr lang="en-US" sz="7000" dirty="0">
                <a:latin typeface="Century Gothic" pitchFamily="34" charset="0"/>
              </a:rPr>
              <a:t>4</a:t>
            </a:r>
            <a:r>
              <a:rPr lang="en-US" sz="7000" dirty="0" smtClean="0">
                <a:latin typeface="Century Gothic" pitchFamily="34" charset="0"/>
              </a:rPr>
              <a:t> markings YOU can add if they aren’t marked already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152400"/>
            <a:ext cx="2286000" cy="2362200"/>
            <a:chOff x="720" y="480"/>
            <a:chExt cx="1440" cy="1488"/>
          </a:xfrm>
        </p:grpSpPr>
        <p:sp>
          <p:nvSpPr>
            <p:cNvPr id="34827" name="AutoShape 3"/>
            <p:cNvSpPr>
              <a:spLocks noChangeArrowheads="1"/>
            </p:cNvSpPr>
            <p:nvPr/>
          </p:nvSpPr>
          <p:spPr bwMode="auto">
            <a:xfrm>
              <a:off x="720" y="480"/>
              <a:ext cx="1440" cy="1488"/>
            </a:xfrm>
            <a:prstGeom prst="rtTriangl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4828" name="AutoShape 4"/>
            <p:cNvSpPr>
              <a:spLocks noChangeArrowheads="1"/>
            </p:cNvSpPr>
            <p:nvPr/>
          </p:nvSpPr>
          <p:spPr bwMode="auto">
            <a:xfrm rot="10800000">
              <a:off x="720" y="480"/>
              <a:ext cx="1440" cy="1488"/>
            </a:xfrm>
            <a:prstGeom prst="rtTriangle">
              <a:avLst/>
            </a:prstGeom>
            <a:solidFill>
              <a:srgbClr val="FF33CC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4829" name="Line 5"/>
            <p:cNvSpPr>
              <a:spLocks noChangeShapeType="1"/>
            </p:cNvSpPr>
            <p:nvPr/>
          </p:nvSpPr>
          <p:spPr bwMode="auto">
            <a:xfrm flipV="1">
              <a:off x="1248" y="1056"/>
              <a:ext cx="24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70" name="Text Box 6"/>
          <p:cNvSpPr txBox="1">
            <a:spLocks noChangeArrowheads="1"/>
          </p:cNvSpPr>
          <p:nvPr/>
        </p:nvSpPr>
        <p:spPr bwMode="auto">
          <a:xfrm>
            <a:off x="3581400" y="228600"/>
            <a:ext cx="5181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latin typeface="Century Gothic" pitchFamily="34" charset="0"/>
                <a:cs typeface="Arial" charset="0"/>
              </a:rPr>
              <a:t>Share a side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latin typeface="Century Gothic" pitchFamily="34" charset="0"/>
                <a:cs typeface="Arial" charset="0"/>
              </a:rPr>
              <a:t>Reason:  </a:t>
            </a:r>
            <a:r>
              <a:rPr lang="en-US" sz="4000" dirty="0" smtClean="0">
                <a:latin typeface="Century Gothic" pitchFamily="34" charset="0"/>
                <a:cs typeface="Arial" charset="0"/>
              </a:rPr>
              <a:t>Reflexive Property</a:t>
            </a:r>
            <a:endParaRPr lang="en-US" sz="4000" dirty="0">
              <a:latin typeface="Century Gothic" pitchFamily="34" charset="0"/>
              <a:cs typeface="Arial" charset="0"/>
            </a:endParaRPr>
          </a:p>
        </p:txBody>
      </p:sp>
      <p:sp>
        <p:nvSpPr>
          <p:cNvPr id="34824" name="AutoShape 9"/>
          <p:cNvSpPr>
            <a:spLocks noChangeArrowheads="1"/>
          </p:cNvSpPr>
          <p:nvPr/>
        </p:nvSpPr>
        <p:spPr bwMode="auto">
          <a:xfrm rot="10871609">
            <a:off x="381000" y="3352800"/>
            <a:ext cx="1066800" cy="12192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>
              <a:latin typeface="Century Gothic" pitchFamily="34" charset="0"/>
            </a:endParaRPr>
          </a:p>
        </p:txBody>
      </p:sp>
      <p:sp>
        <p:nvSpPr>
          <p:cNvPr id="1444876" name="Text Box 12"/>
          <p:cNvSpPr txBox="1">
            <a:spLocks noChangeArrowheads="1"/>
          </p:cNvSpPr>
          <p:nvPr/>
        </p:nvSpPr>
        <p:spPr bwMode="auto">
          <a:xfrm>
            <a:off x="1371600" y="3567315"/>
            <a:ext cx="73914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Century Gothic" pitchFamily="34" charset="0"/>
                <a:cs typeface="Arial" charset="0"/>
              </a:rPr>
              <a:t>Vertical Angles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Century Gothic" pitchFamily="34" charset="0"/>
                <a:cs typeface="Arial" charset="0"/>
              </a:rPr>
              <a:t>Reason:  Vertical Angles are congruent</a:t>
            </a:r>
          </a:p>
        </p:txBody>
      </p:sp>
      <p:sp>
        <p:nvSpPr>
          <p:cNvPr id="34822" name="Line 27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69570" y="4567737"/>
            <a:ext cx="1066800" cy="12192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2400">
              <a:latin typeface="Century Gothic" pitchFamily="34" charset="0"/>
            </a:endParaRPr>
          </a:p>
        </p:txBody>
      </p:sp>
      <p:sp>
        <p:nvSpPr>
          <p:cNvPr id="15" name="Arc 14"/>
          <p:cNvSpPr/>
          <p:nvPr/>
        </p:nvSpPr>
        <p:spPr>
          <a:xfrm rot="18609497">
            <a:off x="498728" y="4080128"/>
            <a:ext cx="914400" cy="914400"/>
          </a:xfrm>
          <a:prstGeom prst="arc">
            <a:avLst>
              <a:gd name="adj1" fmla="val 17341376"/>
              <a:gd name="adj2" fmla="val 20379957"/>
            </a:avLst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7309361">
            <a:off x="513446" y="4232528"/>
            <a:ext cx="914400" cy="914400"/>
          </a:xfrm>
          <a:prstGeom prst="arc">
            <a:avLst>
              <a:gd name="adj1" fmla="val 18298737"/>
              <a:gd name="adj2" fmla="val 0"/>
            </a:avLst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2209800"/>
            <a:ext cx="2286000" cy="2362200"/>
            <a:chOff x="720" y="480"/>
            <a:chExt cx="1440" cy="1488"/>
          </a:xfrm>
          <a:solidFill>
            <a:srgbClr val="92D050"/>
          </a:solidFill>
        </p:grpSpPr>
        <p:sp>
          <p:nvSpPr>
            <p:cNvPr id="34827" name="AutoShape 3"/>
            <p:cNvSpPr>
              <a:spLocks noChangeArrowheads="1"/>
            </p:cNvSpPr>
            <p:nvPr/>
          </p:nvSpPr>
          <p:spPr bwMode="auto">
            <a:xfrm>
              <a:off x="720" y="480"/>
              <a:ext cx="1440" cy="1488"/>
            </a:xfrm>
            <a:prstGeom prst="rtTriangle">
              <a:avLst/>
            </a:prstGeom>
            <a:solidFill>
              <a:srgbClr val="7030A0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4828" name="AutoShape 4"/>
            <p:cNvSpPr>
              <a:spLocks noChangeArrowheads="1"/>
            </p:cNvSpPr>
            <p:nvPr/>
          </p:nvSpPr>
          <p:spPr bwMode="auto">
            <a:xfrm rot="10800000">
              <a:off x="720" y="480"/>
              <a:ext cx="1440" cy="1488"/>
            </a:xfrm>
            <a:prstGeom prst="rtTriangle">
              <a:avLst/>
            </a:prstGeom>
            <a:grp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444870" name="Text Box 6"/>
          <p:cNvSpPr txBox="1">
            <a:spLocks noChangeArrowheads="1"/>
          </p:cNvSpPr>
          <p:nvPr/>
        </p:nvSpPr>
        <p:spPr bwMode="auto">
          <a:xfrm>
            <a:off x="3124200" y="1813679"/>
            <a:ext cx="5943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 smtClean="0">
                <a:latin typeface="Century Gothic" pitchFamily="34" charset="0"/>
                <a:cs typeface="Arial" charset="0"/>
              </a:rPr>
              <a:t>Alternate Interior Angles</a:t>
            </a:r>
            <a:endParaRPr lang="en-US" sz="5400" b="1" dirty="0">
              <a:latin typeface="Century Gothic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atin typeface="Century Gothic" pitchFamily="34" charset="0"/>
                <a:cs typeface="Arial" charset="0"/>
              </a:rPr>
              <a:t>Reason:  </a:t>
            </a:r>
            <a:r>
              <a:rPr lang="en-US" sz="3600" dirty="0" smtClean="0">
                <a:latin typeface="Century Gothic" pitchFamily="34" charset="0"/>
                <a:cs typeface="Arial" charset="0"/>
              </a:rPr>
              <a:t>Alt. </a:t>
            </a:r>
            <a:r>
              <a:rPr lang="en-US" sz="3600" dirty="0" err="1" smtClean="0">
                <a:latin typeface="Century Gothic" pitchFamily="34" charset="0"/>
                <a:cs typeface="Arial" charset="0"/>
              </a:rPr>
              <a:t>Int</a:t>
            </a:r>
            <a:r>
              <a:rPr lang="en-US" sz="3600" dirty="0" smtClean="0">
                <a:latin typeface="Century Gothic" pitchFamily="34" charset="0"/>
                <a:cs typeface="Arial" charset="0"/>
              </a:rPr>
              <a:t> angles are congruent</a:t>
            </a:r>
            <a:endParaRPr lang="en-US" sz="3600" dirty="0"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14500" y="2209800"/>
            <a:ext cx="762000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90700" y="4572000"/>
            <a:ext cx="762000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5400000">
            <a:off x="685800" y="1752601"/>
            <a:ext cx="914400" cy="914400"/>
          </a:xfrm>
          <a:prstGeom prst="arc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5467469">
            <a:off x="2123453" y="4028453"/>
            <a:ext cx="914400" cy="914400"/>
          </a:xfrm>
          <a:prstGeom prst="arc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70" name="Text Box 6"/>
          <p:cNvSpPr txBox="1">
            <a:spLocks noChangeArrowheads="1"/>
          </p:cNvSpPr>
          <p:nvPr/>
        </p:nvSpPr>
        <p:spPr bwMode="auto">
          <a:xfrm>
            <a:off x="3048000" y="1356479"/>
            <a:ext cx="5943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 dirty="0" smtClean="0">
                <a:latin typeface="Century Gothic" pitchFamily="34" charset="0"/>
                <a:cs typeface="Arial" charset="0"/>
              </a:rPr>
              <a:t>Isosceles Triangle</a:t>
            </a:r>
            <a:endParaRPr lang="en-US" sz="5400" b="1" dirty="0">
              <a:latin typeface="Century Gothic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600" dirty="0" smtClean="0">
                <a:latin typeface="Century Gothic" pitchFamily="34" charset="0"/>
                <a:cs typeface="Arial" charset="0"/>
              </a:rPr>
              <a:t>Opposite congruent sides are congruent angles.</a:t>
            </a:r>
            <a:endParaRPr lang="en-US" sz="3600" dirty="0">
              <a:latin typeface="Century Gothic" pitchFamily="34" charset="0"/>
              <a:cs typeface="Arial" charset="0"/>
            </a:endParaRPr>
          </a:p>
        </p:txBody>
      </p:sp>
      <p:sp>
        <p:nvSpPr>
          <p:cNvPr id="6" name="Arc 5"/>
          <p:cNvSpPr/>
          <p:nvPr/>
        </p:nvSpPr>
        <p:spPr>
          <a:xfrm rot="5400000">
            <a:off x="436906" y="1579906"/>
            <a:ext cx="914400" cy="914400"/>
          </a:xfrm>
          <a:prstGeom prst="arc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5467469">
            <a:off x="2448547" y="3469686"/>
            <a:ext cx="914400" cy="914400"/>
          </a:xfrm>
          <a:prstGeom prst="arc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Isosceles Triangle 1"/>
          <p:cNvSpPr/>
          <p:nvPr/>
        </p:nvSpPr>
        <p:spPr>
          <a:xfrm>
            <a:off x="436906" y="609600"/>
            <a:ext cx="3276600" cy="2433375"/>
          </a:xfrm>
          <a:prstGeom prst="triangl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0"/>
            <a:endCxn id="2" idx="3"/>
          </p:cNvCxnSpPr>
          <p:nvPr/>
        </p:nvCxnSpPr>
        <p:spPr>
          <a:xfrm>
            <a:off x="2075206" y="609600"/>
            <a:ext cx="0" cy="24333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67000" y="1574852"/>
            <a:ext cx="389904" cy="3327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32211" y="1579906"/>
            <a:ext cx="438189" cy="32768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5467469">
            <a:off x="3022613" y="2443493"/>
            <a:ext cx="914400" cy="914400"/>
          </a:xfrm>
          <a:prstGeom prst="arc">
            <a:avLst>
              <a:gd name="adj1" fmla="val 16200000"/>
              <a:gd name="adj2" fmla="val 20933617"/>
            </a:avLst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566321">
            <a:off x="358348" y="2461052"/>
            <a:ext cx="914400" cy="914400"/>
          </a:xfrm>
          <a:prstGeom prst="arc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85344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CW: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Practice Worksheet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Gill Sans Ultra Bold"/>
              </a:rPr>
              <a:t>#1 – 9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810000"/>
          </a:xfrm>
          <a:solidFill>
            <a:schemeClr val="bg1"/>
          </a:solidFill>
        </p:spPr>
        <p:txBody>
          <a:bodyPr/>
          <a:lstStyle/>
          <a:p>
            <a:r>
              <a:rPr lang="en-US" sz="8000" smtClean="0">
                <a:solidFill>
                  <a:srgbClr val="0000FF"/>
                </a:solidFill>
                <a:latin typeface="Century Gothic" pitchFamily="34" charset="0"/>
              </a:rPr>
              <a:t>Homework WS</a:t>
            </a:r>
            <a:br>
              <a:rPr lang="en-US" sz="8000" smtClean="0">
                <a:solidFill>
                  <a:srgbClr val="0000FF"/>
                </a:solidFill>
                <a:latin typeface="Century Gothic" pitchFamily="34" charset="0"/>
              </a:rPr>
            </a:br>
            <a:r>
              <a:rPr lang="en-US" sz="8000" smtClean="0">
                <a:solidFill>
                  <a:srgbClr val="0000FF"/>
                </a:solidFill>
                <a:latin typeface="Century Gothic" pitchFamily="34" charset="0"/>
              </a:rPr>
              <a:t>#1 – 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5"/>
          </a:fgClr>
          <a:bgClr>
            <a:schemeClr val="bg1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840162"/>
          </a:xfrm>
          <a:solidFill>
            <a:schemeClr val="tx1">
              <a:lumMod val="65000"/>
              <a:lumOff val="35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sz="9600" dirty="0" smtClean="0">
                <a:solidFill>
                  <a:schemeClr val="bg1"/>
                </a:solidFill>
              </a:rPr>
              <a:t>Congruent Triangles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1425575"/>
            <a:ext cx="9144000" cy="4832092"/>
          </a:xfrm>
          <a:prstGeom prst="rect">
            <a:avLst/>
          </a:prstGeom>
          <a:noFill/>
          <a:ln w="38100">
            <a:solidFill>
              <a:srgbClr val="750E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u="sng">
                <a:solidFill>
                  <a:srgbClr val="FFCC00"/>
                </a:solidFill>
                <a:latin typeface="Century Gothic" pitchFamily="34" charset="0"/>
              </a:rPr>
              <a:t>Congruent triangles</a:t>
            </a:r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 have 3 congruent sides and 3 congruent angles.</a:t>
            </a:r>
          </a:p>
          <a:p>
            <a:pPr eaLnBrk="1" hangingPunct="1"/>
            <a:endParaRPr lang="en-US" sz="4400" b="1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The parts of congruent triangles that “match” are called </a:t>
            </a:r>
            <a:r>
              <a:rPr lang="en-US" sz="4400" b="1" u="sng">
                <a:solidFill>
                  <a:srgbClr val="FFCC00"/>
                </a:solidFill>
                <a:latin typeface="Century Gothic" pitchFamily="34" charset="0"/>
              </a:rPr>
              <a:t>corresponding parts</a:t>
            </a:r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. 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69342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Congruent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425575"/>
            <a:ext cx="9144000" cy="2779713"/>
          </a:xfrm>
          <a:prstGeom prst="rect">
            <a:avLst/>
          </a:prstGeom>
          <a:noFill/>
          <a:ln w="38100">
            <a:solidFill>
              <a:srgbClr val="750E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In a congruence statement</a:t>
            </a:r>
          </a:p>
          <a:p>
            <a:pPr eaLnBrk="1" hangingPunct="1"/>
            <a:endParaRPr lang="en-US" sz="2200" b="1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z="6400" b="1">
                <a:solidFill>
                  <a:schemeClr val="bg1"/>
                </a:solidFill>
                <a:latin typeface="Century Gothic" pitchFamily="34" charset="0"/>
              </a:rPr>
              <a:t>ORDER MATTERS!!!!</a:t>
            </a:r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pPr eaLnBrk="1" hangingPunct="1"/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Everything matches up.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69342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Congruence Statement</a:t>
            </a:r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990600" y="5334000"/>
          <a:ext cx="68580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4" imgW="1028520" imgH="177480" progId="Equation.DSMT4">
                  <p:embed/>
                </p:oleObj>
              </mc:Choice>
              <mc:Fallback>
                <p:oleObj name="Equation" r:id="rId4" imgW="10285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6858000" cy="118427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Text Box 2"/>
          <p:cNvSpPr txBox="1">
            <a:spLocks noChangeArrowheads="1"/>
          </p:cNvSpPr>
          <p:nvPr/>
        </p:nvSpPr>
        <p:spPr bwMode="auto">
          <a:xfrm>
            <a:off x="0" y="3733800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rgbClr val="0000FF"/>
                </a:solidFill>
                <a:latin typeface="Century Gothic" pitchFamily="34" charset="0"/>
              </a:rPr>
              <a:t>Corresponding Parts of Congruent Triangles are Congruent 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52400" y="381000"/>
            <a:ext cx="8686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750E28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CPCTC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5334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077200" y="23923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343400" y="23161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400800" y="48307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343400" y="29257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375400" y="59372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rot="8308094">
            <a:off x="5257800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13291906" flipV="1">
            <a:off x="5257800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8077200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7086600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7162800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934200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7150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70104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5562600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63246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64770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66294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63246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4770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66294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Arc 23"/>
          <p:cNvSpPr>
            <a:spLocks/>
          </p:cNvSpPr>
          <p:nvPr/>
        </p:nvSpPr>
        <p:spPr bwMode="auto">
          <a:xfrm rot="1357191">
            <a:off x="4946650" y="2276475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Arc 24"/>
          <p:cNvSpPr>
            <a:spLocks/>
          </p:cNvSpPr>
          <p:nvPr/>
        </p:nvSpPr>
        <p:spPr bwMode="auto">
          <a:xfrm rot="4076847">
            <a:off x="4815681" y="3063082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Arc 25"/>
          <p:cNvSpPr>
            <a:spLocks/>
          </p:cNvSpPr>
          <p:nvPr/>
        </p:nvSpPr>
        <p:spPr bwMode="auto">
          <a:xfrm rot="-2096195">
            <a:off x="6316663" y="4411663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Arc 26"/>
          <p:cNvSpPr>
            <a:spLocks/>
          </p:cNvSpPr>
          <p:nvPr/>
        </p:nvSpPr>
        <p:spPr bwMode="auto">
          <a:xfrm rot="-2663459">
            <a:off x="6167438" y="4171950"/>
            <a:ext cx="852487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Arc 27"/>
          <p:cNvSpPr>
            <a:spLocks/>
          </p:cNvSpPr>
          <p:nvPr/>
        </p:nvSpPr>
        <p:spPr bwMode="auto">
          <a:xfrm rot="2096195" flipV="1">
            <a:off x="6334125" y="665163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Arc 28"/>
          <p:cNvSpPr>
            <a:spLocks/>
          </p:cNvSpPr>
          <p:nvPr/>
        </p:nvSpPr>
        <p:spPr bwMode="auto">
          <a:xfrm rot="2663459" flipV="1">
            <a:off x="6184900" y="919163"/>
            <a:ext cx="852488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Arc 29"/>
          <p:cNvSpPr>
            <a:spLocks/>
          </p:cNvSpPr>
          <p:nvPr/>
        </p:nvSpPr>
        <p:spPr bwMode="auto">
          <a:xfrm rot="-7496195">
            <a:off x="7634288" y="2940050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Arc 30"/>
          <p:cNvSpPr>
            <a:spLocks/>
          </p:cNvSpPr>
          <p:nvPr/>
        </p:nvSpPr>
        <p:spPr bwMode="auto">
          <a:xfrm rot="-8581025">
            <a:off x="7113588" y="3206750"/>
            <a:ext cx="857250" cy="819150"/>
          </a:xfrm>
          <a:custGeom>
            <a:avLst/>
            <a:gdLst>
              <a:gd name="T0" fmla="*/ 2147483647 w 20249"/>
              <a:gd name="T1" fmla="*/ 0 h 19332"/>
              <a:gd name="T2" fmla="*/ 2147483647 w 20249"/>
              <a:gd name="T3" fmla="*/ 2147483647 h 19332"/>
              <a:gd name="T4" fmla="*/ 0 w 20249"/>
              <a:gd name="T5" fmla="*/ 2147483647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Arc 31"/>
          <p:cNvSpPr>
            <a:spLocks/>
          </p:cNvSpPr>
          <p:nvPr/>
        </p:nvSpPr>
        <p:spPr bwMode="auto">
          <a:xfrm rot="-8395203">
            <a:off x="7291388" y="3152775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Arc 32"/>
          <p:cNvSpPr>
            <a:spLocks/>
          </p:cNvSpPr>
          <p:nvPr/>
        </p:nvSpPr>
        <p:spPr bwMode="auto">
          <a:xfrm rot="-6031344">
            <a:off x="7588251" y="2049462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Arc 33"/>
          <p:cNvSpPr>
            <a:spLocks/>
          </p:cNvSpPr>
          <p:nvPr/>
        </p:nvSpPr>
        <p:spPr bwMode="auto">
          <a:xfrm rot="-7116130">
            <a:off x="6992144" y="2020094"/>
            <a:ext cx="881062" cy="819150"/>
          </a:xfrm>
          <a:custGeom>
            <a:avLst/>
            <a:gdLst>
              <a:gd name="T0" fmla="*/ 2147483647 w 20814"/>
              <a:gd name="T1" fmla="*/ 0 h 19332"/>
              <a:gd name="T2" fmla="*/ 2147483647 w 20814"/>
              <a:gd name="T3" fmla="*/ 2147483647 h 19332"/>
              <a:gd name="T4" fmla="*/ 0 w 20814"/>
              <a:gd name="T5" fmla="*/ 2147483647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Arc 34"/>
          <p:cNvSpPr>
            <a:spLocks/>
          </p:cNvSpPr>
          <p:nvPr/>
        </p:nvSpPr>
        <p:spPr bwMode="auto">
          <a:xfrm rot="-6934431">
            <a:off x="7209631" y="2116932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37"/>
          <p:cNvSpPr>
            <a:spLocks noChangeArrowheads="1"/>
          </p:cNvSpPr>
          <p:nvPr/>
        </p:nvSpPr>
        <p:spPr bwMode="auto">
          <a:xfrm>
            <a:off x="76200" y="6858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</a:rPr>
              <a:t>If </a:t>
            </a:r>
            <a:r>
              <a:rPr lang="en-US" sz="4800">
                <a:solidFill>
                  <a:srgbClr val="FFCC00"/>
                </a:solidFill>
                <a:latin typeface="Century Gothic" pitchFamily="34" charset="0"/>
                <a:sym typeface="Symbol" pitchFamily="18" charset="2"/>
              </a:rPr>
              <a:t>ABC  DEF</a:t>
            </a: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then </a:t>
            </a: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BC  ___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2895600" y="1524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EF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5334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077200" y="23923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343400" y="23161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400800" y="48307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343400" y="29257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375400" y="59372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8308094">
            <a:off x="5257800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13291906" flipV="1">
            <a:off x="5257800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077200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7086600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7162800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6934200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70104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562600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63246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64770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66294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3246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64770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66294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Arc 23"/>
          <p:cNvSpPr>
            <a:spLocks/>
          </p:cNvSpPr>
          <p:nvPr/>
        </p:nvSpPr>
        <p:spPr bwMode="auto">
          <a:xfrm rot="1357191">
            <a:off x="4946650" y="2276475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rc 24"/>
          <p:cNvSpPr>
            <a:spLocks/>
          </p:cNvSpPr>
          <p:nvPr/>
        </p:nvSpPr>
        <p:spPr bwMode="auto">
          <a:xfrm rot="4076847">
            <a:off x="4815681" y="3063082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rc 25"/>
          <p:cNvSpPr>
            <a:spLocks/>
          </p:cNvSpPr>
          <p:nvPr/>
        </p:nvSpPr>
        <p:spPr bwMode="auto">
          <a:xfrm rot="-2096195">
            <a:off x="6316663" y="4411663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Arc 26"/>
          <p:cNvSpPr>
            <a:spLocks/>
          </p:cNvSpPr>
          <p:nvPr/>
        </p:nvSpPr>
        <p:spPr bwMode="auto">
          <a:xfrm rot="-2663459">
            <a:off x="6167438" y="4171950"/>
            <a:ext cx="852487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rc 27"/>
          <p:cNvSpPr>
            <a:spLocks/>
          </p:cNvSpPr>
          <p:nvPr/>
        </p:nvSpPr>
        <p:spPr bwMode="auto">
          <a:xfrm rot="2096195" flipV="1">
            <a:off x="6334125" y="665163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rc 28"/>
          <p:cNvSpPr>
            <a:spLocks/>
          </p:cNvSpPr>
          <p:nvPr/>
        </p:nvSpPr>
        <p:spPr bwMode="auto">
          <a:xfrm rot="2663459" flipV="1">
            <a:off x="6184900" y="919163"/>
            <a:ext cx="852488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rc 29"/>
          <p:cNvSpPr>
            <a:spLocks/>
          </p:cNvSpPr>
          <p:nvPr/>
        </p:nvSpPr>
        <p:spPr bwMode="auto">
          <a:xfrm rot="-7496195">
            <a:off x="7634288" y="2940050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Arc 30"/>
          <p:cNvSpPr>
            <a:spLocks/>
          </p:cNvSpPr>
          <p:nvPr/>
        </p:nvSpPr>
        <p:spPr bwMode="auto">
          <a:xfrm rot="-8581025">
            <a:off x="7113588" y="3206750"/>
            <a:ext cx="857250" cy="819150"/>
          </a:xfrm>
          <a:custGeom>
            <a:avLst/>
            <a:gdLst>
              <a:gd name="T0" fmla="*/ 2147483647 w 20249"/>
              <a:gd name="T1" fmla="*/ 0 h 19332"/>
              <a:gd name="T2" fmla="*/ 2147483647 w 20249"/>
              <a:gd name="T3" fmla="*/ 2147483647 h 19332"/>
              <a:gd name="T4" fmla="*/ 0 w 20249"/>
              <a:gd name="T5" fmla="*/ 2147483647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Arc 31"/>
          <p:cNvSpPr>
            <a:spLocks/>
          </p:cNvSpPr>
          <p:nvPr/>
        </p:nvSpPr>
        <p:spPr bwMode="auto">
          <a:xfrm rot="-8395203">
            <a:off x="7291388" y="3152775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Arc 32"/>
          <p:cNvSpPr>
            <a:spLocks/>
          </p:cNvSpPr>
          <p:nvPr/>
        </p:nvSpPr>
        <p:spPr bwMode="auto">
          <a:xfrm rot="-6031344">
            <a:off x="7588251" y="2049462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Arc 33"/>
          <p:cNvSpPr>
            <a:spLocks/>
          </p:cNvSpPr>
          <p:nvPr/>
        </p:nvSpPr>
        <p:spPr bwMode="auto">
          <a:xfrm rot="-7116130">
            <a:off x="6992144" y="2020094"/>
            <a:ext cx="881062" cy="819150"/>
          </a:xfrm>
          <a:custGeom>
            <a:avLst/>
            <a:gdLst>
              <a:gd name="T0" fmla="*/ 2147483647 w 20814"/>
              <a:gd name="T1" fmla="*/ 0 h 19332"/>
              <a:gd name="T2" fmla="*/ 2147483647 w 20814"/>
              <a:gd name="T3" fmla="*/ 2147483647 h 19332"/>
              <a:gd name="T4" fmla="*/ 0 w 20814"/>
              <a:gd name="T5" fmla="*/ 2147483647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Arc 34"/>
          <p:cNvSpPr>
            <a:spLocks/>
          </p:cNvSpPr>
          <p:nvPr/>
        </p:nvSpPr>
        <p:spPr bwMode="auto">
          <a:xfrm rot="-6934431">
            <a:off x="7209631" y="2116932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76200" y="6858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</a:rPr>
              <a:t>If </a:t>
            </a:r>
            <a:r>
              <a:rPr lang="en-US" sz="4800">
                <a:solidFill>
                  <a:srgbClr val="FFCC00"/>
                </a:solidFill>
                <a:latin typeface="Century Gothic" pitchFamily="34" charset="0"/>
                <a:sym typeface="Symbol" pitchFamily="18" charset="2"/>
              </a:rPr>
              <a:t>ABC  DEF</a:t>
            </a: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then </a:t>
            </a: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A  ___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2895600" y="1524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D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5334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077200" y="23923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43400" y="23161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00800" y="48307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343400" y="29257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75400" y="59372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8308094">
            <a:off x="5257800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 rot="13291906" flipV="1">
            <a:off x="5257800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077200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086600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162800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6934200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7150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70104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562600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63246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64770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66294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63246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64770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66294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Arc 23"/>
          <p:cNvSpPr>
            <a:spLocks/>
          </p:cNvSpPr>
          <p:nvPr/>
        </p:nvSpPr>
        <p:spPr bwMode="auto">
          <a:xfrm rot="1357191">
            <a:off x="4946650" y="2276475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Arc 24"/>
          <p:cNvSpPr>
            <a:spLocks/>
          </p:cNvSpPr>
          <p:nvPr/>
        </p:nvSpPr>
        <p:spPr bwMode="auto">
          <a:xfrm rot="4076847">
            <a:off x="4815681" y="3063082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Arc 25"/>
          <p:cNvSpPr>
            <a:spLocks/>
          </p:cNvSpPr>
          <p:nvPr/>
        </p:nvSpPr>
        <p:spPr bwMode="auto">
          <a:xfrm rot="-2096195">
            <a:off x="6316663" y="4411663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Arc 26"/>
          <p:cNvSpPr>
            <a:spLocks/>
          </p:cNvSpPr>
          <p:nvPr/>
        </p:nvSpPr>
        <p:spPr bwMode="auto">
          <a:xfrm rot="-2663459">
            <a:off x="6167438" y="4171950"/>
            <a:ext cx="852487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Arc 27"/>
          <p:cNvSpPr>
            <a:spLocks/>
          </p:cNvSpPr>
          <p:nvPr/>
        </p:nvSpPr>
        <p:spPr bwMode="auto">
          <a:xfrm rot="2096195" flipV="1">
            <a:off x="6334125" y="665163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Arc 28"/>
          <p:cNvSpPr>
            <a:spLocks/>
          </p:cNvSpPr>
          <p:nvPr/>
        </p:nvSpPr>
        <p:spPr bwMode="auto">
          <a:xfrm rot="2663459" flipV="1">
            <a:off x="6184900" y="919163"/>
            <a:ext cx="852488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rc 29"/>
          <p:cNvSpPr>
            <a:spLocks/>
          </p:cNvSpPr>
          <p:nvPr/>
        </p:nvSpPr>
        <p:spPr bwMode="auto">
          <a:xfrm rot="-7496195">
            <a:off x="7634288" y="2940050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rc 30"/>
          <p:cNvSpPr>
            <a:spLocks/>
          </p:cNvSpPr>
          <p:nvPr/>
        </p:nvSpPr>
        <p:spPr bwMode="auto">
          <a:xfrm rot="-8581025">
            <a:off x="7113588" y="3206750"/>
            <a:ext cx="857250" cy="819150"/>
          </a:xfrm>
          <a:custGeom>
            <a:avLst/>
            <a:gdLst>
              <a:gd name="T0" fmla="*/ 2147483647 w 20249"/>
              <a:gd name="T1" fmla="*/ 0 h 19332"/>
              <a:gd name="T2" fmla="*/ 2147483647 w 20249"/>
              <a:gd name="T3" fmla="*/ 2147483647 h 19332"/>
              <a:gd name="T4" fmla="*/ 0 w 20249"/>
              <a:gd name="T5" fmla="*/ 2147483647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rc 31"/>
          <p:cNvSpPr>
            <a:spLocks/>
          </p:cNvSpPr>
          <p:nvPr/>
        </p:nvSpPr>
        <p:spPr bwMode="auto">
          <a:xfrm rot="-8395203">
            <a:off x="7291388" y="3152775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rc 32"/>
          <p:cNvSpPr>
            <a:spLocks/>
          </p:cNvSpPr>
          <p:nvPr/>
        </p:nvSpPr>
        <p:spPr bwMode="auto">
          <a:xfrm rot="-6031344">
            <a:off x="7588251" y="2049462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Arc 33"/>
          <p:cNvSpPr>
            <a:spLocks/>
          </p:cNvSpPr>
          <p:nvPr/>
        </p:nvSpPr>
        <p:spPr bwMode="auto">
          <a:xfrm rot="-7116130">
            <a:off x="6992144" y="2020094"/>
            <a:ext cx="881062" cy="819150"/>
          </a:xfrm>
          <a:custGeom>
            <a:avLst/>
            <a:gdLst>
              <a:gd name="T0" fmla="*/ 2147483647 w 20814"/>
              <a:gd name="T1" fmla="*/ 0 h 19332"/>
              <a:gd name="T2" fmla="*/ 2147483647 w 20814"/>
              <a:gd name="T3" fmla="*/ 2147483647 h 19332"/>
              <a:gd name="T4" fmla="*/ 0 w 20814"/>
              <a:gd name="T5" fmla="*/ 2147483647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Arc 34"/>
          <p:cNvSpPr>
            <a:spLocks/>
          </p:cNvSpPr>
          <p:nvPr/>
        </p:nvSpPr>
        <p:spPr bwMode="auto">
          <a:xfrm rot="-6934431">
            <a:off x="7209631" y="2116932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" y="6858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</a:rPr>
              <a:t>If </a:t>
            </a:r>
            <a:r>
              <a:rPr lang="en-US" sz="4800">
                <a:solidFill>
                  <a:srgbClr val="FFCC00"/>
                </a:solidFill>
                <a:latin typeface="Century Gothic" pitchFamily="34" charset="0"/>
                <a:sym typeface="Symbol" pitchFamily="18" charset="2"/>
              </a:rPr>
              <a:t>ABC  DEF</a:t>
            </a: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then </a:t>
            </a: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C  ___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2895600" y="1524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F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447</Words>
  <Application>Microsoft Office PowerPoint</Application>
  <PresentationFormat>On-screen Show (4:3)</PresentationFormat>
  <Paragraphs>139</Paragraphs>
  <Slides>27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Arial</vt:lpstr>
      <vt:lpstr>Berlin Sans FB Demi</vt:lpstr>
      <vt:lpstr>Calibri</vt:lpstr>
      <vt:lpstr>Century Gothic</vt:lpstr>
      <vt:lpstr>Gill Sans Ultra Bold</vt:lpstr>
      <vt:lpstr>Impact</vt:lpstr>
      <vt:lpstr>Symbol</vt:lpstr>
      <vt:lpstr>Times New Roman</vt:lpstr>
      <vt:lpstr>ZapfHumnst BT</vt:lpstr>
      <vt:lpstr>Default Design</vt:lpstr>
      <vt:lpstr>iRespondGraphMaster</vt:lpstr>
      <vt:lpstr>iRespondQuestionMaster</vt:lpstr>
      <vt:lpstr>Equation</vt:lpstr>
      <vt:lpstr>PowerPoint Presentation</vt:lpstr>
      <vt:lpstr>Questions over HW? Did you have hw?</vt:lpstr>
      <vt:lpstr>Congruent Triangles</vt:lpstr>
      <vt:lpstr>PowerPoint Presentation</vt:lpstr>
      <vt:lpstr>PowerPoint Presentation</vt:lpstr>
      <vt:lpstr>PowerPoint Presentation</vt:lpstr>
      <vt:lpstr>Complete each congruence statement.</vt:lpstr>
      <vt:lpstr>Complete each congruence statement.</vt:lpstr>
      <vt:lpstr>Complete each congruence statement.</vt:lpstr>
      <vt:lpstr>Fill in the blanks </vt:lpstr>
      <vt:lpstr>Fill in the blanks </vt:lpstr>
      <vt:lpstr>Fill in the blanks </vt:lpstr>
      <vt:lpstr>Complete the congruence statement. </vt:lpstr>
      <vt:lpstr>Complete the congruence statement. </vt:lpstr>
      <vt:lpstr>5 ways to Prove Triangles Congruent</vt:lpstr>
      <vt:lpstr>PowerPoint Presentation</vt:lpstr>
      <vt:lpstr>PowerPoint Presentation</vt:lpstr>
      <vt:lpstr>PowerPoint Presentation</vt:lpstr>
      <vt:lpstr>PowerPoint Presentation</vt:lpstr>
      <vt:lpstr>There is one more way to prove triangles congruent, but it’s only for RIGHT TRIANGLES…Hypotenuse Leg</vt:lpstr>
      <vt:lpstr>PowerPoint Presentation</vt:lpstr>
      <vt:lpstr>4 markings YOU can add if they aren’t marked already</vt:lpstr>
      <vt:lpstr>PowerPoint Presentation</vt:lpstr>
      <vt:lpstr>PowerPoint Presentation</vt:lpstr>
      <vt:lpstr>PowerPoint Presentation</vt:lpstr>
      <vt:lpstr>PowerPoint Presentation</vt:lpstr>
      <vt:lpstr>Homework WS #1 – 12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</dc:title>
  <dc:creator>Emily Freeman</dc:creator>
  <cp:lastModifiedBy>Baskinsmatthews, Stephanie</cp:lastModifiedBy>
  <cp:revision>33</cp:revision>
  <cp:lastPrinted>2014-11-12T15:52:16Z</cp:lastPrinted>
  <dcterms:created xsi:type="dcterms:W3CDTF">2009-11-11T20:01:09Z</dcterms:created>
  <dcterms:modified xsi:type="dcterms:W3CDTF">2015-11-09T18:33:23Z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