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78" r:id="rId2"/>
    <p:sldMasterId id="2147483741" r:id="rId3"/>
  </p:sldMasterIdLst>
  <p:notesMasterIdLst>
    <p:notesMasterId r:id="rId17"/>
  </p:notesMasterIdLst>
  <p:handoutMasterIdLst>
    <p:handoutMasterId r:id="rId18"/>
  </p:handoutMasterIdLst>
  <p:sldIdLst>
    <p:sldId id="335" r:id="rId4"/>
    <p:sldId id="337" r:id="rId5"/>
    <p:sldId id="302" r:id="rId6"/>
    <p:sldId id="325" r:id="rId7"/>
    <p:sldId id="326" r:id="rId8"/>
    <p:sldId id="327" r:id="rId9"/>
    <p:sldId id="332" r:id="rId10"/>
    <p:sldId id="330" r:id="rId11"/>
    <p:sldId id="333" r:id="rId12"/>
    <p:sldId id="331" r:id="rId13"/>
    <p:sldId id="334" r:id="rId14"/>
    <p:sldId id="338" r:id="rId15"/>
    <p:sldId id="340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3399"/>
    <a:srgbClr val="FF0000"/>
    <a:srgbClr val="0000FF"/>
    <a:srgbClr val="FFFF99"/>
    <a:srgbClr val="6600FF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A9D35-BAA1-436E-BF91-2893B54F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46A47-FF89-4B97-8D77-89969C93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2697-8102-46BB-967F-1D57EC3F2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AE9-22C4-4420-9470-35825FCF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C786-0CF0-4B7F-81E3-CAA69830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CEA-468E-4585-83DD-DF50072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D7B5-C041-464F-9032-BBB4D2DE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E9BC-D9CF-4CF7-B80E-FC3548AA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7870-306C-48E8-BD5F-BE6E634C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08BC-DAC9-4AE7-9517-F2787F58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5ADF3-A1BD-43EC-B7A3-580DEC1C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29-5476-4728-B3FD-DDD0DE95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2AE-7A5C-461E-A49E-52B71E9F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415DE37-2ACC-47F2-896C-D70CE148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66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47244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Parallel Lines,  Transversals, Base Angles &amp; Exterior Angles</a:t>
            </a:r>
          </a:p>
        </p:txBody>
      </p:sp>
    </p:spTree>
    <p:extLst>
      <p:ext uri="{BB962C8B-B14F-4D97-AF65-F5344CB8AC3E}">
        <p14:creationId xmlns:p14="http://schemas.microsoft.com/office/powerpoint/2010/main" val="8143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338259">
            <a:off x="2793229" y="4794317"/>
            <a:ext cx="2940455" cy="264874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Base Angles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If 2 sides in a triangle are congruent, then the angles opposite them are congruent.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 rot="14409280">
            <a:off x="5471907" y="5471907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484274">
            <a:off x="2345664" y="560676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319728" y="4648200"/>
            <a:ext cx="566472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31080" y="4648200"/>
            <a:ext cx="762000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4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Solve for x.</a:t>
            </a:r>
            <a:endParaRPr lang="en-US" b="1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524000"/>
            <a:ext cx="3396969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257800" y="1539240"/>
            <a:ext cx="373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Arial" charset="0"/>
              </a:rPr>
              <a:t>6x + 1 = 55</a:t>
            </a:r>
            <a:endParaRPr lang="en-US" altLang="en-US" sz="48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257800" y="2583359"/>
            <a:ext cx="2743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Arial" charset="0"/>
              </a:rPr>
              <a:t>6x = 54</a:t>
            </a:r>
            <a:endParaRPr lang="en-US" altLang="en-US" sz="5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3733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600" b="1" dirty="0" smtClean="0">
                <a:solidFill>
                  <a:srgbClr val="0000FF"/>
                </a:solidFill>
                <a:latin typeface="Arial" charset="0"/>
              </a:rPr>
              <a:t>x = 9</a:t>
            </a:r>
            <a:endParaRPr lang="en-US" altLang="en-US" sz="66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25451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3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Exterior Angle Theorem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dirty="0"/>
              <a:t>The measure of an exterior angle of a triangle is equal to the sum of the measures of the two non-adjacent interior angles of the triangle.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pic>
        <p:nvPicPr>
          <p:cNvPr id="1026" name="Picture 2" descr="http://dj1hlxw0wr920.cloudfront.net/userfiles/wyzfiles/27bd4d2b-7a8c-4cad-ab47-52082266edc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90090"/>
            <a:ext cx="4191000" cy="246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6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Solve for x.</a:t>
            </a:r>
            <a:endParaRPr lang="en-US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667000" y="1250097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Arial" charset="0"/>
              </a:rPr>
              <a:t>3x - 10 = x + 15 + 25</a:t>
            </a:r>
            <a:endParaRPr lang="en-US" altLang="en-US" sz="48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257800" y="2583359"/>
            <a:ext cx="2743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Arial" charset="0"/>
              </a:rPr>
              <a:t>2x = 50</a:t>
            </a:r>
            <a:endParaRPr lang="en-US" altLang="en-US" sz="5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3733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600" b="1" dirty="0" smtClean="0">
                <a:solidFill>
                  <a:srgbClr val="0000FF"/>
                </a:solidFill>
                <a:latin typeface="Arial" charset="0"/>
              </a:rPr>
              <a:t>x = 25</a:t>
            </a:r>
            <a:endParaRPr lang="en-US" altLang="en-US" sz="66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074" name="Picture 2" descr="http://www.freemathhelp.com/images/lessons/exterio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45767"/>
            <a:ext cx="3988862" cy="39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4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2895600"/>
          </a:xfrm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rgbClr val="6600FF"/>
                </a:solidFill>
                <a:latin typeface="Century Gothic" pitchFamily="34" charset="0"/>
              </a:rPr>
              <a:t>Parallel Lines &amp; Transversals</a:t>
            </a:r>
            <a:r>
              <a:rPr lang="en-US" altLang="en-US" sz="7200" b="1" dirty="0" smtClean="0">
                <a:latin typeface="Century Gothic" pitchFamily="34" charset="0"/>
              </a:rPr>
              <a:t/>
            </a:r>
            <a:br>
              <a:rPr lang="en-US" altLang="en-US" sz="7200" b="1" dirty="0" smtClean="0">
                <a:latin typeface="Century Gothic" pitchFamily="34" charset="0"/>
              </a:rPr>
            </a:br>
            <a:endParaRPr lang="en-US" altLang="en-US" sz="72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1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>
                <a:solidFill>
                  <a:srgbClr val="0000FF"/>
                </a:solidFill>
                <a:latin typeface="Century Gothic" pitchFamily="34" charset="0"/>
              </a:rPr>
              <a:t>Alternate Interior </a:t>
            </a:r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Angles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/>
              <a:t>Opposite sides of the </a:t>
            </a:r>
            <a:r>
              <a:rPr lang="en-US" sz="4000" b="1" dirty="0">
                <a:solidFill>
                  <a:srgbClr val="00B050"/>
                </a:solidFill>
              </a:rPr>
              <a:t>transversal </a:t>
            </a:r>
            <a:r>
              <a:rPr lang="en-US" sz="4000" b="1" dirty="0"/>
              <a:t>&amp; inside the </a:t>
            </a:r>
            <a:r>
              <a:rPr lang="en-US" sz="4000" b="1" dirty="0" smtClean="0"/>
              <a:t>parallels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</a:rPr>
              <a:t>Are congruent</a:t>
            </a:r>
          </a:p>
        </p:txBody>
      </p:sp>
      <p:sp>
        <p:nvSpPr>
          <p:cNvPr id="31750" name="Text Box 22"/>
          <p:cNvSpPr txBox="1">
            <a:spLocks noChangeArrowheads="1"/>
          </p:cNvSpPr>
          <p:nvPr/>
        </p:nvSpPr>
        <p:spPr bwMode="auto">
          <a:xfrm>
            <a:off x="381000" y="4769584"/>
            <a:ext cx="4724400" cy="163121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itchFamily="34" charset="0"/>
              </a:rPr>
              <a:t>angle </a:t>
            </a:r>
            <a:r>
              <a:rPr lang="en-US" altLang="en-US" sz="4000" b="1" dirty="0">
                <a:latin typeface="Century Gothic" pitchFamily="34" charset="0"/>
              </a:rPr>
              <a:t>= </a:t>
            </a:r>
            <a:r>
              <a:rPr lang="en-US" altLang="en-US" sz="4000" b="1" dirty="0" smtClean="0">
                <a:latin typeface="Century Gothic" pitchFamily="34" charset="0"/>
              </a:rPr>
              <a:t>angle</a:t>
            </a:r>
            <a:endParaRPr lang="en-US" altLang="en-US" sz="4000" b="1" dirty="0">
              <a:latin typeface="Century Gothic" pitchFamily="34" charset="0"/>
              <a:sym typeface="Symbol" pitchFamily="18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9718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24600" y="40386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3352800"/>
            <a:ext cx="2956560" cy="289560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17080" y="3566160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924800" y="4579084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9501391">
            <a:off x="6983289" y="4812469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7294039">
            <a:off x="5978131" y="389025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4800" b="1" u="sng" dirty="0" smtClean="0">
                <a:solidFill>
                  <a:srgbClr val="0000FF"/>
                </a:solidFill>
                <a:latin typeface="Century Gothic" pitchFamily="34" charset="0"/>
              </a:rPr>
              <a:t>Consecutive Interior Angles</a:t>
            </a:r>
            <a:endParaRPr lang="en-US" sz="48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smtClean="0"/>
              <a:t>Same side </a:t>
            </a:r>
            <a:r>
              <a:rPr lang="en-US" sz="4000" b="1" dirty="0"/>
              <a:t>of the </a:t>
            </a:r>
            <a:r>
              <a:rPr lang="en-US" sz="4000" b="1" dirty="0">
                <a:solidFill>
                  <a:srgbClr val="00B050"/>
                </a:solidFill>
              </a:rPr>
              <a:t>transversal </a:t>
            </a:r>
            <a:r>
              <a:rPr lang="en-US" sz="4000" b="1" dirty="0"/>
              <a:t>&amp; inside the </a:t>
            </a:r>
            <a:r>
              <a:rPr lang="en-US" sz="4000" b="1" dirty="0" smtClean="0"/>
              <a:t>parallels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</a:rPr>
              <a:t>Are supplementary</a:t>
            </a:r>
          </a:p>
        </p:txBody>
      </p:sp>
      <p:sp>
        <p:nvSpPr>
          <p:cNvPr id="31750" name="Text Box 22"/>
          <p:cNvSpPr txBox="1">
            <a:spLocks noChangeArrowheads="1"/>
          </p:cNvSpPr>
          <p:nvPr/>
        </p:nvSpPr>
        <p:spPr bwMode="auto">
          <a:xfrm>
            <a:off x="152400" y="3973770"/>
            <a:ext cx="5257800" cy="147732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latin typeface="Century Gothic" pitchFamily="34" charset="0"/>
              </a:rPr>
              <a:t>angle + angle = 180</a:t>
            </a:r>
            <a:r>
              <a:rPr lang="en-US" altLang="en-US" sz="3600" b="1" dirty="0" smtClean="0">
                <a:latin typeface="Century Gothic" pitchFamily="34" charset="0"/>
                <a:sym typeface="Symbol"/>
              </a:rPr>
              <a:t></a:t>
            </a:r>
            <a:endParaRPr lang="en-US" altLang="en-US" sz="3600" b="1" dirty="0">
              <a:latin typeface="Century Gothic" pitchFamily="34" charset="0"/>
              <a:sym typeface="Symbol" pitchFamily="18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9718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24600" y="40386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3352800"/>
            <a:ext cx="2956560" cy="289560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17080" y="3566160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924800" y="4579084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4209795">
            <a:off x="7063354" y="4853554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7294039">
            <a:off x="5978131" y="389025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3472625">
            <a:off x="6909448" y="4734879"/>
            <a:ext cx="1078884" cy="1129770"/>
          </a:xfrm>
          <a:prstGeom prst="arc">
            <a:avLst>
              <a:gd name="adj1" fmla="val 16194231"/>
              <a:gd name="adj2" fmla="val 548511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>
                <a:solidFill>
                  <a:srgbClr val="0000FF"/>
                </a:solidFill>
                <a:latin typeface="Century Gothic" pitchFamily="34" charset="0"/>
              </a:rPr>
              <a:t>Alternate </a:t>
            </a:r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Exterior Angles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/>
              <a:t>Opposite sides of the </a:t>
            </a:r>
            <a:r>
              <a:rPr lang="en-US" sz="4000" b="1" dirty="0">
                <a:solidFill>
                  <a:srgbClr val="00B050"/>
                </a:solidFill>
              </a:rPr>
              <a:t>transversal </a:t>
            </a:r>
            <a:r>
              <a:rPr lang="en-US" sz="4000" b="1" dirty="0"/>
              <a:t>&amp; </a:t>
            </a:r>
            <a:r>
              <a:rPr lang="en-US" sz="4000" b="1" dirty="0" smtClean="0"/>
              <a:t>outside </a:t>
            </a:r>
            <a:r>
              <a:rPr lang="en-US" sz="4000" b="1" dirty="0"/>
              <a:t>the </a:t>
            </a:r>
            <a:r>
              <a:rPr lang="en-US" sz="4000" b="1" dirty="0" smtClean="0"/>
              <a:t>parallels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</a:rPr>
              <a:t>Are congruent</a:t>
            </a:r>
          </a:p>
        </p:txBody>
      </p:sp>
      <p:sp>
        <p:nvSpPr>
          <p:cNvPr id="31750" name="Text Box 22"/>
          <p:cNvSpPr txBox="1">
            <a:spLocks noChangeArrowheads="1"/>
          </p:cNvSpPr>
          <p:nvPr/>
        </p:nvSpPr>
        <p:spPr bwMode="auto">
          <a:xfrm>
            <a:off x="381000" y="4769584"/>
            <a:ext cx="4724400" cy="163121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itchFamily="34" charset="0"/>
              </a:rPr>
              <a:t>angle </a:t>
            </a:r>
            <a:r>
              <a:rPr lang="en-US" altLang="en-US" sz="4000" b="1" dirty="0">
                <a:latin typeface="Century Gothic" pitchFamily="34" charset="0"/>
              </a:rPr>
              <a:t>= </a:t>
            </a:r>
            <a:r>
              <a:rPr lang="en-US" altLang="en-US" sz="4000" b="1" dirty="0" smtClean="0">
                <a:latin typeface="Century Gothic" pitchFamily="34" charset="0"/>
              </a:rPr>
              <a:t>angle</a:t>
            </a:r>
            <a:endParaRPr lang="en-US" altLang="en-US" sz="4000" b="1" dirty="0">
              <a:latin typeface="Century Gothic" pitchFamily="34" charset="0"/>
              <a:sym typeface="Symbol" pitchFamily="18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9718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24600" y="40386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3352800"/>
            <a:ext cx="2956560" cy="289560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17080" y="3566160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924800" y="4579084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9501391">
            <a:off x="6053650" y="3935634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7294039">
            <a:off x="6942302" y="4820289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7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Corresponding Angles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Same location but at different intersections (only travel on the </a:t>
            </a:r>
            <a:r>
              <a:rPr lang="en-US" sz="4000" b="1" dirty="0" smtClean="0">
                <a:solidFill>
                  <a:srgbClr val="00B050"/>
                </a:solidFill>
              </a:rPr>
              <a:t>transversal</a:t>
            </a:r>
            <a:r>
              <a:rPr lang="en-US" sz="4000" b="1" dirty="0" smtClean="0"/>
              <a:t>)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</a:rPr>
              <a:t>Are congruent</a:t>
            </a:r>
          </a:p>
        </p:txBody>
      </p:sp>
      <p:sp>
        <p:nvSpPr>
          <p:cNvPr id="31750" name="Text Box 22"/>
          <p:cNvSpPr txBox="1">
            <a:spLocks noChangeArrowheads="1"/>
          </p:cNvSpPr>
          <p:nvPr/>
        </p:nvSpPr>
        <p:spPr bwMode="auto">
          <a:xfrm>
            <a:off x="381000" y="4769584"/>
            <a:ext cx="4724400" cy="163121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itchFamily="34" charset="0"/>
              </a:rPr>
              <a:t>angle </a:t>
            </a:r>
            <a:r>
              <a:rPr lang="en-US" altLang="en-US" sz="4000" b="1" dirty="0">
                <a:latin typeface="Century Gothic" pitchFamily="34" charset="0"/>
              </a:rPr>
              <a:t>= </a:t>
            </a:r>
            <a:r>
              <a:rPr lang="en-US" altLang="en-US" sz="4000" b="1" dirty="0" smtClean="0">
                <a:latin typeface="Century Gothic" pitchFamily="34" charset="0"/>
              </a:rPr>
              <a:t>angle</a:t>
            </a:r>
            <a:endParaRPr lang="en-US" altLang="en-US" sz="4000" b="1" dirty="0">
              <a:latin typeface="Century Gothic" pitchFamily="34" charset="0"/>
              <a:sym typeface="Symbol" pitchFamily="18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9718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24600" y="4038600"/>
            <a:ext cx="2438400" cy="23622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3352800"/>
            <a:ext cx="2956560" cy="289560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17080" y="3566160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924800" y="4579084"/>
            <a:ext cx="304800" cy="2667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9501391">
            <a:off x="6053650" y="3935634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9835073">
            <a:off x="6942302" y="4820289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2895600"/>
          </a:xfrm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rgbClr val="6600FF"/>
                </a:solidFill>
                <a:latin typeface="Century Gothic" pitchFamily="34" charset="0"/>
              </a:rPr>
              <a:t>Isosceles Triangles</a:t>
            </a:r>
            <a:r>
              <a:rPr lang="en-US" altLang="en-US" sz="7200" b="1" dirty="0" smtClean="0">
                <a:latin typeface="Century Gothic" pitchFamily="34" charset="0"/>
              </a:rPr>
              <a:t/>
            </a:r>
            <a:br>
              <a:rPr lang="en-US" altLang="en-US" sz="7200" b="1" dirty="0" smtClean="0">
                <a:latin typeface="Century Gothic" pitchFamily="34" charset="0"/>
              </a:rPr>
            </a:br>
            <a:endParaRPr lang="en-US" altLang="en-US" sz="72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4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338259">
            <a:off x="2793229" y="4794317"/>
            <a:ext cx="2940455" cy="264874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Base Angles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If 2 angles in a triangle are congruent, then the sides opposite them are congruent.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 rot="14409280">
            <a:off x="5471907" y="5471907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484274">
            <a:off x="2345664" y="560676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319728" y="4648200"/>
            <a:ext cx="566472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31080" y="4648200"/>
            <a:ext cx="762000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Solve for x.</a:t>
            </a:r>
            <a:endParaRPr lang="en-US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964256" y="1539240"/>
            <a:ext cx="40273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Arial" charset="0"/>
              </a:rPr>
              <a:t>2x + 25 = 7</a:t>
            </a:r>
            <a:endParaRPr lang="en-US" altLang="en-US" sz="5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257800" y="2583359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altLang="en-US" sz="6000" b="1" dirty="0" smtClean="0">
                <a:solidFill>
                  <a:srgbClr val="0000FF"/>
                </a:solidFill>
                <a:latin typeface="Arial" charset="0"/>
              </a:rPr>
              <a:t>x = -18</a:t>
            </a:r>
            <a:endParaRPr lang="en-US" altLang="en-US" sz="6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373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7200" b="1" dirty="0" smtClean="0">
                <a:solidFill>
                  <a:srgbClr val="0000FF"/>
                </a:solidFill>
                <a:latin typeface="Arial" charset="0"/>
              </a:rPr>
              <a:t>x = -9</a:t>
            </a:r>
            <a:endParaRPr lang="en-US" altLang="en-US" sz="7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7" t="11972" r="3595" b="13832"/>
          <a:stretch/>
        </p:blipFill>
        <p:spPr bwMode="auto">
          <a:xfrm>
            <a:off x="15240" y="1824276"/>
            <a:ext cx="494901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8266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3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219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Symbol</vt:lpstr>
      <vt:lpstr>Times New Roman</vt:lpstr>
      <vt:lpstr>3_Default Design</vt:lpstr>
      <vt:lpstr>iRespondGraphMaster</vt:lpstr>
      <vt:lpstr>iRespondQuestionMaster</vt:lpstr>
      <vt:lpstr>Parallel Lines,  Transversals, Base Angles &amp; Exterior Angles</vt:lpstr>
      <vt:lpstr>Parallel Lines &amp; Transversals </vt:lpstr>
      <vt:lpstr>Alternate Interior Angles</vt:lpstr>
      <vt:lpstr>Consecutive Interior Angles</vt:lpstr>
      <vt:lpstr>Alternate Exterior Angles</vt:lpstr>
      <vt:lpstr>Corresponding Angles</vt:lpstr>
      <vt:lpstr>Isosceles Triangles </vt:lpstr>
      <vt:lpstr>Base Angles</vt:lpstr>
      <vt:lpstr>Solve for x.</vt:lpstr>
      <vt:lpstr>Base Angles</vt:lpstr>
      <vt:lpstr>Solve for x.</vt:lpstr>
      <vt:lpstr>Exterior Angle Theorem</vt:lpstr>
      <vt:lpstr>Solve for x.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Baskinsmatthews, Stephanie</cp:lastModifiedBy>
  <cp:revision>58</cp:revision>
  <cp:lastPrinted>2014-02-27T18:24:03Z</cp:lastPrinted>
  <dcterms:created xsi:type="dcterms:W3CDTF">2007-05-09T23:02:14Z</dcterms:created>
  <dcterms:modified xsi:type="dcterms:W3CDTF">2015-11-09T18:33:44Z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