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  <p:sldMasterId id="2147483678" r:id="rId2"/>
    <p:sldMasterId id="2147483741" r:id="rId3"/>
  </p:sldMasterIdLst>
  <p:notesMasterIdLst>
    <p:notesMasterId r:id="rId25"/>
  </p:notesMasterIdLst>
  <p:handoutMasterIdLst>
    <p:handoutMasterId r:id="rId26"/>
  </p:handoutMasterIdLst>
  <p:sldIdLst>
    <p:sldId id="324" r:id="rId4"/>
    <p:sldId id="332" r:id="rId5"/>
    <p:sldId id="325" r:id="rId6"/>
    <p:sldId id="319" r:id="rId7"/>
    <p:sldId id="331" r:id="rId8"/>
    <p:sldId id="326" r:id="rId9"/>
    <p:sldId id="320" r:id="rId10"/>
    <p:sldId id="302" r:id="rId11"/>
    <p:sldId id="304" r:id="rId12"/>
    <p:sldId id="305" r:id="rId13"/>
    <p:sldId id="306" r:id="rId14"/>
    <p:sldId id="307" r:id="rId15"/>
    <p:sldId id="335" r:id="rId16"/>
    <p:sldId id="309" r:id="rId17"/>
    <p:sldId id="311" r:id="rId18"/>
    <p:sldId id="334" r:id="rId19"/>
    <p:sldId id="313" r:id="rId20"/>
    <p:sldId id="316" r:id="rId21"/>
    <p:sldId id="317" r:id="rId22"/>
    <p:sldId id="333" r:id="rId23"/>
    <p:sldId id="318" r:id="rId24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0000FF"/>
    <a:srgbClr val="FFFF99"/>
    <a:srgbClr val="663300"/>
    <a:srgbClr val="CC0000"/>
    <a:srgbClr val="00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C3A9D35-BAA1-436E-BF91-2893B54F3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59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70388"/>
            <a:ext cx="54864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D46A47-FF89-4B97-8D77-89969C93D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79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C2697-8102-46BB-967F-1D57EC3F2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40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977E5-6835-4C92-9A38-AB9CA4BAF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02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44368-2AE8-49B3-A404-17866694D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61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2AAE9-22C4-4420-9470-35825FCF7B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3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BC786-0CF0-4B7F-81E3-CAA69830F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40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28CEA-468E-4585-83DD-DF5007206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66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2D7B5-C041-464F-9032-BBB4D2DEE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9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5E9BC-D9CF-4CF7-B80E-FC3548AAA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1168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27870-306C-48E8-BD5F-BE6E634C3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45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708BC-DAC9-4AE7-9517-F2787F58A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664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5ADF3-A1BD-43EC-B7A3-580DEC1C1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96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C70FC-9E09-47F1-9A76-8D395326F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554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C2A29-5476-4728-B3FD-DDD0DE952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5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3A2AE-7A5C-461E-A49E-52B71E9FC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629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C70FC-9E09-47F1-9A76-8D395326F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5549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EF096-9972-4125-8613-C9810414A1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0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EF687-ABEB-412F-9A29-25AFAF0A62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771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86D36-334B-4847-BE7A-76212C8B1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738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4497E-FF3F-495E-9127-7135EF5BB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559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0BBB0-02D9-4030-A75E-3F0CD97E8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221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052F9-CB31-4D63-92F8-D8F7F16B7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370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DFF96-63D7-4EF1-8E77-81CC64EDE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6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EF096-9972-4125-8613-C9810414A1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04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977E5-6835-4C92-9A38-AB9CA4BAF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027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44368-2AE8-49B3-A404-17866694D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61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EF687-ABEB-412F-9A29-25AFAF0A62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77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86D36-334B-4847-BE7A-76212C8B1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73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4497E-FF3F-495E-9127-7135EF5BB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55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0BBB0-02D9-4030-A75E-3F0CD97E8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22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052F9-CB31-4D63-92F8-D8F7F16B7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37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DFF96-63D7-4EF1-8E77-81CC64EDE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66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7415DE37-2ACC-47F2-896C-D70CE1488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3075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6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77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8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79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0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r>
              <a:rPr lang="en-US" sz="44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latin typeface="Century Gothic" pitchFamily="34" charset="0"/>
              </a:rPr>
              <a:t>Warm Up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4419600" cy="6858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b="1" smtClean="0">
                <a:latin typeface="Century Gothic" pitchFamily="34" charset="0"/>
              </a:rPr>
              <a:t>Solve.</a:t>
            </a:r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0" y="1371600"/>
          <a:ext cx="5638800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1" name="Equation" r:id="rId3" imgW="1244060" imgH="177723" progId="Equation.DSMT4">
                  <p:embed/>
                </p:oleObj>
              </mc:Choice>
              <mc:Fallback>
                <p:oleObj name="Equation" r:id="rId3" imgW="1244060" imgH="177723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71600"/>
                        <a:ext cx="5638800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8"/>
          <p:cNvGraphicFramePr>
            <a:graphicFrameLocks noChangeAspect="1"/>
          </p:cNvGraphicFramePr>
          <p:nvPr/>
        </p:nvGraphicFramePr>
        <p:xfrm>
          <a:off x="28575" y="3200400"/>
          <a:ext cx="4286250" cy="174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2" name="Equation" r:id="rId5" imgW="965200" imgH="393700" progId="Equation.DSMT4">
                  <p:embed/>
                </p:oleObj>
              </mc:Choice>
              <mc:Fallback>
                <p:oleObj name="Equation" r:id="rId5" imgW="965200" imgH="3937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" y="3200400"/>
                        <a:ext cx="4286250" cy="174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10"/>
          <p:cNvGraphicFramePr>
            <a:graphicFrameLocks noChangeAspect="1"/>
          </p:cNvGraphicFramePr>
          <p:nvPr/>
        </p:nvGraphicFramePr>
        <p:xfrm>
          <a:off x="-9525" y="5630863"/>
          <a:ext cx="5343525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3" name="Equation" r:id="rId7" imgW="1371600" imgH="177800" progId="Equation.DSMT4">
                  <p:embed/>
                </p:oleObj>
              </mc:Choice>
              <mc:Fallback>
                <p:oleObj name="Equation" r:id="rId7" imgW="1371600" imgH="177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9525" y="5630863"/>
                        <a:ext cx="5343525" cy="69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31" name="Text Box 11"/>
          <p:cNvSpPr txBox="1">
            <a:spLocks noChangeArrowheads="1"/>
          </p:cNvSpPr>
          <p:nvPr/>
        </p:nvSpPr>
        <p:spPr bwMode="auto">
          <a:xfrm>
            <a:off x="6248400" y="1447800"/>
            <a:ext cx="2057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 b="1">
                <a:solidFill>
                  <a:srgbClr val="0000FF"/>
                </a:solidFill>
                <a:latin typeface="Arial" charset="0"/>
              </a:rPr>
              <a:t>x = 14</a:t>
            </a:r>
          </a:p>
        </p:txBody>
      </p:sp>
      <p:sp>
        <p:nvSpPr>
          <p:cNvPr id="133132" name="Text Box 12"/>
          <p:cNvSpPr txBox="1">
            <a:spLocks noChangeArrowheads="1"/>
          </p:cNvSpPr>
          <p:nvPr/>
        </p:nvSpPr>
        <p:spPr bwMode="auto">
          <a:xfrm>
            <a:off x="6248400" y="3810000"/>
            <a:ext cx="1447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 b="1">
                <a:solidFill>
                  <a:srgbClr val="0000FF"/>
                </a:solidFill>
                <a:latin typeface="Arial" charset="0"/>
              </a:rPr>
              <a:t>x = 9</a:t>
            </a:r>
          </a:p>
        </p:txBody>
      </p:sp>
      <p:sp>
        <p:nvSpPr>
          <p:cNvPr id="133133" name="Text Box 13"/>
          <p:cNvSpPr txBox="1">
            <a:spLocks noChangeArrowheads="1"/>
          </p:cNvSpPr>
          <p:nvPr/>
        </p:nvSpPr>
        <p:spPr bwMode="auto">
          <a:xfrm>
            <a:off x="6172200" y="5715000"/>
            <a:ext cx="1447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 b="1">
                <a:solidFill>
                  <a:srgbClr val="0000FF"/>
                </a:solidFill>
                <a:latin typeface="Arial" charset="0"/>
              </a:rPr>
              <a:t>x =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1" grpId="0"/>
      <p:bldP spid="133132" grpId="0"/>
      <p:bldP spid="13313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000" b="1">
                <a:solidFill>
                  <a:srgbClr val="0000FF"/>
                </a:solidFill>
                <a:latin typeface="Century Gothic" pitchFamily="34" charset="0"/>
              </a:rPr>
              <a:t>Supplementary Angles</a:t>
            </a:r>
            <a:r>
              <a:rPr lang="en-US" altLang="en-US" sz="5000" b="1">
                <a:latin typeface="Century Gothic" pitchFamily="34" charset="0"/>
              </a:rPr>
              <a:t>  </a:t>
            </a:r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914400" y="3794125"/>
            <a:ext cx="16002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5000" b="1">
                <a:solidFill>
                  <a:srgbClr val="FF0000"/>
                </a:solidFill>
                <a:latin typeface="Arial" charset="0"/>
              </a:rPr>
              <a:t>98</a:t>
            </a:r>
            <a:r>
              <a:rPr lang="en-US" altLang="en-US" sz="5000" b="1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</a:t>
            </a:r>
            <a:r>
              <a:rPr lang="en-US" altLang="en-US" sz="5000" b="1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066800"/>
            <a:ext cx="7924800" cy="685800"/>
          </a:xfrm>
        </p:spPr>
        <p:txBody>
          <a:bodyPr/>
          <a:lstStyle/>
          <a:p>
            <a:pPr eaLnBrk="1" hangingPunct="1"/>
            <a:r>
              <a:rPr lang="en-US" altLang="en-US" sz="4000" b="1" i="1" smtClean="0">
                <a:latin typeface="Century Gothic" pitchFamily="34" charset="0"/>
              </a:rPr>
              <a:t>Two angles that add up to 180</a:t>
            </a:r>
            <a:r>
              <a:rPr lang="en-US" altLang="en-US" sz="4000" b="1" smtClean="0">
                <a:latin typeface="Century Gothic" pitchFamily="34" charset="0"/>
                <a:sym typeface="Symbol" pitchFamily="18" charset="2"/>
              </a:rPr>
              <a:t></a:t>
            </a:r>
            <a:r>
              <a:rPr lang="en-US" altLang="en-US" sz="4000" b="1" i="1" smtClean="0">
                <a:latin typeface="Century Gothic" pitchFamily="34" charset="0"/>
              </a:rPr>
              <a:t>.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04800" y="3505200"/>
            <a:ext cx="8458200" cy="3124200"/>
            <a:chOff x="240" y="1536"/>
            <a:chExt cx="5040" cy="1968"/>
          </a:xfrm>
        </p:grpSpPr>
        <p:sp>
          <p:nvSpPr>
            <p:cNvPr id="33799" name="Line 6"/>
            <p:cNvSpPr>
              <a:spLocks noChangeShapeType="1"/>
            </p:cNvSpPr>
            <p:nvPr/>
          </p:nvSpPr>
          <p:spPr bwMode="auto">
            <a:xfrm flipV="1">
              <a:off x="240" y="2496"/>
              <a:ext cx="1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0" name="Line 7"/>
            <p:cNvSpPr>
              <a:spLocks noChangeShapeType="1"/>
            </p:cNvSpPr>
            <p:nvPr/>
          </p:nvSpPr>
          <p:spPr bwMode="auto">
            <a:xfrm flipV="1">
              <a:off x="1440" y="1536"/>
              <a:ext cx="144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1" name="Text Box 8"/>
            <p:cNvSpPr txBox="1">
              <a:spLocks noChangeArrowheads="1"/>
            </p:cNvSpPr>
            <p:nvPr/>
          </p:nvSpPr>
          <p:spPr bwMode="auto">
            <a:xfrm>
              <a:off x="2160" y="2640"/>
              <a:ext cx="72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600" b="1">
                  <a:latin typeface="Arial" charset="0"/>
                </a:rPr>
                <a:t>82</a:t>
              </a:r>
              <a:r>
                <a:rPr lang="en-US" altLang="en-US" sz="3600" b="1">
                  <a:latin typeface="Arial" charset="0"/>
                  <a:sym typeface="Symbol" pitchFamily="18" charset="2"/>
                </a:rPr>
                <a:t></a:t>
              </a:r>
            </a:p>
          </p:txBody>
        </p:sp>
        <p:sp>
          <p:nvSpPr>
            <p:cNvPr id="33802" name="Text Box 9"/>
            <p:cNvSpPr txBox="1">
              <a:spLocks noChangeArrowheads="1"/>
            </p:cNvSpPr>
            <p:nvPr/>
          </p:nvSpPr>
          <p:spPr bwMode="auto">
            <a:xfrm>
              <a:off x="1098" y="2149"/>
              <a:ext cx="72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600" b="1">
                  <a:latin typeface="Arial" charset="0"/>
                </a:rPr>
                <a:t>x</a:t>
              </a:r>
            </a:p>
          </p:txBody>
        </p:sp>
        <p:sp>
          <p:nvSpPr>
            <p:cNvPr id="33803" name="Text Box 10"/>
            <p:cNvSpPr txBox="1">
              <a:spLocks noChangeArrowheads="1"/>
            </p:cNvSpPr>
            <p:nvPr/>
          </p:nvSpPr>
          <p:spPr bwMode="auto">
            <a:xfrm>
              <a:off x="3408" y="1776"/>
              <a:ext cx="1872" cy="1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000" b="1">
                  <a:latin typeface="Arial" charset="0"/>
                </a:rPr>
                <a:t>Solve for x if the following 2 angles are supplementary.</a:t>
              </a:r>
            </a:p>
          </p:txBody>
        </p:sp>
        <p:sp>
          <p:nvSpPr>
            <p:cNvPr id="33804" name="Line 11"/>
            <p:cNvSpPr>
              <a:spLocks noChangeShapeType="1"/>
            </p:cNvSpPr>
            <p:nvPr/>
          </p:nvSpPr>
          <p:spPr bwMode="auto">
            <a:xfrm flipV="1">
              <a:off x="1968" y="2256"/>
              <a:ext cx="115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5" name="Line 12"/>
            <p:cNvSpPr>
              <a:spLocks noChangeShapeType="1"/>
            </p:cNvSpPr>
            <p:nvPr/>
          </p:nvSpPr>
          <p:spPr bwMode="auto">
            <a:xfrm>
              <a:off x="1968" y="2736"/>
              <a:ext cx="384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798" name="Text Box 14"/>
          <p:cNvSpPr txBox="1">
            <a:spLocks noChangeArrowheads="1"/>
          </p:cNvSpPr>
          <p:nvPr/>
        </p:nvSpPr>
        <p:spPr bwMode="auto">
          <a:xfrm>
            <a:off x="3200400" y="1981200"/>
            <a:ext cx="3352800" cy="1198563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Century Gothic" pitchFamily="34" charset="0"/>
              </a:rPr>
              <a:t>Equation:</a:t>
            </a:r>
          </a:p>
          <a:p>
            <a:pPr algn="ctr">
              <a:spcBef>
                <a:spcPct val="50000"/>
              </a:spcBef>
            </a:pPr>
            <a:r>
              <a:rPr lang="en-US" altLang="en-US" sz="2800" b="1" dirty="0">
                <a:latin typeface="Century Gothic" pitchFamily="34" charset="0"/>
              </a:rPr>
              <a:t>____ + ____ = 180</a:t>
            </a:r>
            <a:r>
              <a:rPr lang="en-US" altLang="en-US" sz="2800" b="1" dirty="0">
                <a:latin typeface="Century Gothic" pitchFamily="34" charset="0"/>
                <a:sym typeface="Symbol" pitchFamily="18" charset="2"/>
              </a:rPr>
              <a:t>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5943600" y="4132263"/>
            <a:ext cx="2286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5000" b="1" dirty="0" smtClean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x = 23</a:t>
            </a:r>
            <a:r>
              <a:rPr lang="en-US" altLang="en-US" sz="5000" b="1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</a:t>
            </a:r>
            <a:r>
              <a:rPr lang="en-US" altLang="en-US" sz="5000" b="1" dirty="0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sp>
        <p:nvSpPr>
          <p:cNvPr id="34820" name="Text Box 8"/>
          <p:cNvSpPr txBox="1">
            <a:spLocks noChangeArrowheads="1"/>
          </p:cNvSpPr>
          <p:nvPr/>
        </p:nvSpPr>
        <p:spPr bwMode="auto">
          <a:xfrm>
            <a:off x="0" y="0"/>
            <a:ext cx="2971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latin typeface="Arial" charset="0"/>
              </a:rPr>
              <a:t>Solve for x.</a:t>
            </a:r>
          </a:p>
        </p:txBody>
      </p:sp>
      <p:pic>
        <p:nvPicPr>
          <p:cNvPr id="3482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4953000" cy="329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858259"/>
              </p:ext>
            </p:extLst>
          </p:nvPr>
        </p:nvGraphicFramePr>
        <p:xfrm>
          <a:off x="2971800" y="2819400"/>
          <a:ext cx="509587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5" name="Equation" r:id="rId4" imgW="1333440" imgH="177480" progId="Equation.DSMT4">
                  <p:embed/>
                </p:oleObj>
              </mc:Choice>
              <mc:Fallback>
                <p:oleObj name="Equation" r:id="rId4" imgW="13334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71800" y="2819400"/>
                        <a:ext cx="5095875" cy="679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4800600" y="3810000"/>
            <a:ext cx="28194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5000" b="1" dirty="0" smtClean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x = 133</a:t>
            </a:r>
            <a:r>
              <a:rPr lang="en-US" altLang="en-US" sz="5000" b="1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</a:t>
            </a:r>
            <a:r>
              <a:rPr lang="en-US" altLang="en-US" sz="5000" b="1" dirty="0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0" y="381000"/>
            <a:ext cx="83058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400" b="1">
                <a:latin typeface="Arial" charset="0"/>
                <a:sym typeface="Symbol" pitchFamily="18" charset="2"/>
              </a:rPr>
              <a:t>13 and 14 are supplementary angles</a:t>
            </a:r>
          </a:p>
          <a:p>
            <a:pPr>
              <a:spcBef>
                <a:spcPct val="50000"/>
              </a:spcBef>
            </a:pPr>
            <a:endParaRPr lang="en-US" altLang="en-US" sz="3400" b="1">
              <a:latin typeface="Arial" charset="0"/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n-US" altLang="en-US" sz="3400" b="1" i="1">
                <a:latin typeface="Arial" charset="0"/>
                <a:sym typeface="Symbol" pitchFamily="18" charset="2"/>
              </a:rPr>
              <a:t>m</a:t>
            </a:r>
            <a:r>
              <a:rPr lang="en-US" altLang="en-US" sz="3400" b="1">
                <a:latin typeface="Arial" charset="0"/>
                <a:sym typeface="Symbol" pitchFamily="18" charset="2"/>
              </a:rPr>
              <a:t>13 = 47.  Find  </a:t>
            </a:r>
            <a:r>
              <a:rPr lang="en-US" altLang="en-US" sz="3400" b="1" i="1">
                <a:latin typeface="Arial" charset="0"/>
                <a:sym typeface="Symbol" pitchFamily="18" charset="2"/>
              </a:rPr>
              <a:t>m</a:t>
            </a:r>
            <a:r>
              <a:rPr lang="en-US" altLang="en-US" sz="3400" b="1">
                <a:latin typeface="Arial" charset="0"/>
                <a:sym typeface="Symbol" pitchFamily="18" charset="2"/>
              </a:rPr>
              <a:t>14.</a:t>
            </a:r>
            <a:r>
              <a:rPr lang="en-US" altLang="en-US" sz="3400">
                <a:latin typeface="Arial" charset="0"/>
                <a:sym typeface="Symbol" pitchFamily="18" charset="2"/>
              </a:rPr>
              <a:t> 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013335"/>
              </p:ext>
            </p:extLst>
          </p:nvPr>
        </p:nvGraphicFramePr>
        <p:xfrm>
          <a:off x="3894138" y="2819400"/>
          <a:ext cx="325120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2" name="Equation" r:id="rId3" imgW="850680" imgH="177480" progId="Equation.DSMT4">
                  <p:embed/>
                </p:oleObj>
              </mc:Choice>
              <mc:Fallback>
                <p:oleObj name="Equation" r:id="rId3" imgW="850680" imgH="177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4138" y="2819400"/>
                        <a:ext cx="3251200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4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6172200" y="4008755"/>
            <a:ext cx="22860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5000" b="1" dirty="0" smtClean="0">
                <a:solidFill>
                  <a:srgbClr val="7030A0"/>
                </a:solidFill>
                <a:latin typeface="Arial" charset="0"/>
                <a:sym typeface="Symbol" pitchFamily="18" charset="2"/>
              </a:rPr>
              <a:t>x = 67</a:t>
            </a:r>
            <a:r>
              <a:rPr lang="en-US" altLang="en-US" sz="5000" b="1" dirty="0" smtClean="0">
                <a:solidFill>
                  <a:srgbClr val="7030A0"/>
                </a:solidFill>
                <a:latin typeface="Arial" charset="0"/>
              </a:rPr>
              <a:t> </a:t>
            </a:r>
            <a:endParaRPr lang="en-US" altLang="en-US" sz="5000" b="1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228600" y="303074"/>
            <a:ext cx="8610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dirty="0" smtClean="0">
                <a:latin typeface="Arial" charset="0"/>
              </a:rPr>
              <a:t>One of two supplementary angles is 46 degrees more than its supplement. Find the measure of both angles.</a:t>
            </a:r>
            <a:endParaRPr lang="en-US" altLang="en-US" sz="3600" b="1" dirty="0">
              <a:latin typeface="Arial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873291"/>
              </p:ext>
            </p:extLst>
          </p:nvPr>
        </p:nvGraphicFramePr>
        <p:xfrm>
          <a:off x="2627193" y="2696706"/>
          <a:ext cx="485775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6" name="Equation" r:id="rId3" imgW="126720" imgH="139680" progId="Equation.DSMT4">
                  <p:embed/>
                </p:oleObj>
              </mc:Choice>
              <mc:Fallback>
                <p:oleObj name="Equation" r:id="rId3" imgW="12672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193" y="2696706"/>
                        <a:ext cx="485775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8421" y="2681466"/>
            <a:ext cx="241925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latin typeface="+mj-lt"/>
              </a:rPr>
              <a:t>1</a:t>
            </a:r>
            <a:r>
              <a:rPr lang="en-US" sz="3600" b="1" i="1" baseline="30000" dirty="0" smtClean="0">
                <a:latin typeface="+mj-lt"/>
              </a:rPr>
              <a:t>st</a:t>
            </a:r>
            <a:r>
              <a:rPr lang="en-US" sz="3600" b="1" i="1" dirty="0" smtClean="0">
                <a:latin typeface="+mj-lt"/>
              </a:rPr>
              <a:t> Angle:</a:t>
            </a:r>
          </a:p>
          <a:p>
            <a:endParaRPr lang="en-US" sz="3600" b="1" i="1" dirty="0">
              <a:latin typeface="+mj-lt"/>
            </a:endParaRPr>
          </a:p>
          <a:p>
            <a:r>
              <a:rPr lang="en-US" sz="3600" b="1" i="1" dirty="0" smtClean="0">
                <a:latin typeface="+mj-lt"/>
              </a:rPr>
              <a:t>2</a:t>
            </a:r>
            <a:r>
              <a:rPr lang="en-US" sz="3600" b="1" i="1" baseline="30000" dirty="0" smtClean="0">
                <a:latin typeface="+mj-lt"/>
              </a:rPr>
              <a:t>nd</a:t>
            </a:r>
            <a:r>
              <a:rPr lang="en-US" sz="3600" b="1" i="1" dirty="0" smtClean="0">
                <a:latin typeface="+mj-lt"/>
              </a:rPr>
              <a:t> Angle:</a:t>
            </a:r>
            <a:endParaRPr lang="en-US" sz="3600" b="1" i="1" dirty="0">
              <a:latin typeface="+mj-lt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6679907"/>
              </p:ext>
            </p:extLst>
          </p:nvPr>
        </p:nvGraphicFramePr>
        <p:xfrm>
          <a:off x="2540000" y="3738563"/>
          <a:ext cx="1700213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7" name="Equation" r:id="rId5" imgW="444240" imgH="177480" progId="Equation.DSMT4">
                  <p:embed/>
                </p:oleObj>
              </mc:Choice>
              <mc:Fallback>
                <p:oleObj name="Equation" r:id="rId5" imgW="4442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0" y="3738563"/>
                        <a:ext cx="1700213" cy="68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526323"/>
              </p:ext>
            </p:extLst>
          </p:nvPr>
        </p:nvGraphicFramePr>
        <p:xfrm>
          <a:off x="4927600" y="2341563"/>
          <a:ext cx="4081463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8" name="Equation" r:id="rId7" imgW="1066680" imgH="177480" progId="Equation.DSMT4">
                  <p:embed/>
                </p:oleObj>
              </mc:Choice>
              <mc:Fallback>
                <p:oleObj name="Equation" r:id="rId7" imgW="10666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7600" y="2341563"/>
                        <a:ext cx="4081463" cy="68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09600" y="5181600"/>
            <a:ext cx="78486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5000" b="1" dirty="0" smtClean="0">
                <a:solidFill>
                  <a:srgbClr val="7030A0"/>
                </a:solidFill>
                <a:latin typeface="Arial" charset="0"/>
                <a:sym typeface="Symbol" pitchFamily="18" charset="2"/>
              </a:rPr>
              <a:t>One angle is 67</a:t>
            </a:r>
            <a:r>
              <a:rPr lang="en-US" altLang="en-US" sz="5000" b="1" dirty="0" smtClean="0">
                <a:solidFill>
                  <a:srgbClr val="7030A0"/>
                </a:solidFill>
                <a:latin typeface="Arial" charset="0"/>
              </a:rPr>
              <a:t> and the other is 113</a:t>
            </a:r>
            <a:r>
              <a:rPr lang="en-US" altLang="en-US" sz="5000" b="1" dirty="0" smtClean="0">
                <a:solidFill>
                  <a:srgbClr val="7030A0"/>
                </a:solidFill>
                <a:latin typeface="Arial" charset="0"/>
                <a:sym typeface="Symbol" pitchFamily="18" charset="2"/>
              </a:rPr>
              <a:t></a:t>
            </a:r>
            <a:r>
              <a:rPr lang="en-US" altLang="en-US" sz="5000" b="1" dirty="0" smtClean="0">
                <a:solidFill>
                  <a:srgbClr val="7030A0"/>
                </a:solidFill>
                <a:latin typeface="Arial" charset="0"/>
              </a:rPr>
              <a:t>.</a:t>
            </a:r>
            <a:endParaRPr lang="en-US" altLang="en-US" sz="5000" b="1" dirty="0">
              <a:solidFill>
                <a:srgbClr val="7030A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08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/>
      <p:bldP spid="3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000" b="1">
                <a:solidFill>
                  <a:srgbClr val="0000FF"/>
                </a:solidFill>
                <a:latin typeface="Century Gothic" pitchFamily="34" charset="0"/>
              </a:rPr>
              <a:t>Complementary Angles</a:t>
            </a:r>
            <a:r>
              <a:rPr lang="en-US" altLang="en-US" sz="5000" b="1">
                <a:latin typeface="Century Gothic" pitchFamily="34" charset="0"/>
              </a:rPr>
              <a:t>  </a:t>
            </a:r>
          </a:p>
        </p:txBody>
      </p:sp>
      <p:sp>
        <p:nvSpPr>
          <p:cNvPr id="116739" name="Text Box 3"/>
          <p:cNvSpPr txBox="1">
            <a:spLocks noChangeArrowheads="1"/>
          </p:cNvSpPr>
          <p:nvPr/>
        </p:nvSpPr>
        <p:spPr bwMode="auto">
          <a:xfrm>
            <a:off x="990600" y="3352800"/>
            <a:ext cx="2286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5000" b="1">
                <a:solidFill>
                  <a:srgbClr val="FF0000"/>
                </a:solidFill>
                <a:latin typeface="Arial" charset="0"/>
              </a:rPr>
              <a:t>14</a:t>
            </a:r>
            <a:r>
              <a:rPr lang="en-US" altLang="en-US" sz="5000" b="1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</a:t>
            </a:r>
            <a:r>
              <a:rPr lang="en-US" altLang="en-US" sz="5000" b="1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066800"/>
            <a:ext cx="7924800" cy="685800"/>
          </a:xfrm>
        </p:spPr>
        <p:txBody>
          <a:bodyPr/>
          <a:lstStyle/>
          <a:p>
            <a:pPr eaLnBrk="1" hangingPunct="1"/>
            <a:r>
              <a:rPr lang="en-US" altLang="en-US" sz="4000" b="1" i="1" smtClean="0">
                <a:latin typeface="Century Gothic" pitchFamily="34" charset="0"/>
              </a:rPr>
              <a:t>Two angles that add up to 90</a:t>
            </a:r>
            <a:r>
              <a:rPr lang="en-US" altLang="en-US" sz="4000" b="1" smtClean="0">
                <a:latin typeface="Century Gothic" pitchFamily="34" charset="0"/>
                <a:sym typeface="Symbol" pitchFamily="18" charset="2"/>
              </a:rPr>
              <a:t></a:t>
            </a:r>
            <a:r>
              <a:rPr lang="en-US" altLang="en-US" sz="4000" b="1" i="1" smtClean="0">
                <a:latin typeface="Century Gothic" pitchFamily="34" charset="0"/>
              </a:rPr>
              <a:t>.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28600" y="3641725"/>
            <a:ext cx="8458200" cy="2743200"/>
            <a:chOff x="144" y="1728"/>
            <a:chExt cx="5328" cy="1728"/>
          </a:xfrm>
        </p:grpSpPr>
        <p:sp>
          <p:nvSpPr>
            <p:cNvPr id="37895" name="Line 6"/>
            <p:cNvSpPr>
              <a:spLocks noChangeShapeType="1"/>
            </p:cNvSpPr>
            <p:nvPr/>
          </p:nvSpPr>
          <p:spPr bwMode="auto">
            <a:xfrm flipV="1">
              <a:off x="144" y="2448"/>
              <a:ext cx="126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6" name="Line 7"/>
            <p:cNvSpPr>
              <a:spLocks noChangeShapeType="1"/>
            </p:cNvSpPr>
            <p:nvPr/>
          </p:nvSpPr>
          <p:spPr bwMode="auto">
            <a:xfrm flipH="1" flipV="1">
              <a:off x="288" y="1872"/>
              <a:ext cx="1125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7" name="Text Box 8"/>
            <p:cNvSpPr txBox="1">
              <a:spLocks noChangeArrowheads="1"/>
            </p:cNvSpPr>
            <p:nvPr/>
          </p:nvSpPr>
          <p:spPr bwMode="auto">
            <a:xfrm>
              <a:off x="2174" y="2592"/>
              <a:ext cx="76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600" b="1">
                  <a:latin typeface="Arial" charset="0"/>
                  <a:sym typeface="Symbol" pitchFamily="18" charset="2"/>
                </a:rPr>
                <a:t>76</a:t>
              </a:r>
            </a:p>
          </p:txBody>
        </p:sp>
        <p:sp>
          <p:nvSpPr>
            <p:cNvPr id="37898" name="Text Box 9"/>
            <p:cNvSpPr txBox="1">
              <a:spLocks noChangeArrowheads="1"/>
            </p:cNvSpPr>
            <p:nvPr/>
          </p:nvSpPr>
          <p:spPr bwMode="auto">
            <a:xfrm>
              <a:off x="624" y="2112"/>
              <a:ext cx="76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600" b="1">
                  <a:latin typeface="Arial" charset="0"/>
                </a:rPr>
                <a:t>x</a:t>
              </a:r>
            </a:p>
          </p:txBody>
        </p:sp>
        <p:sp>
          <p:nvSpPr>
            <p:cNvPr id="37899" name="Text Box 10"/>
            <p:cNvSpPr txBox="1">
              <a:spLocks noChangeArrowheads="1"/>
            </p:cNvSpPr>
            <p:nvPr/>
          </p:nvSpPr>
          <p:spPr bwMode="auto">
            <a:xfrm>
              <a:off x="3493" y="1728"/>
              <a:ext cx="1979" cy="1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000" b="1">
                  <a:latin typeface="Arial" charset="0"/>
                </a:rPr>
                <a:t>Solve for x if the following 2 angles are complementary.</a:t>
              </a:r>
            </a:p>
          </p:txBody>
        </p:sp>
        <p:sp>
          <p:nvSpPr>
            <p:cNvPr id="37900" name="Line 11"/>
            <p:cNvSpPr>
              <a:spLocks noChangeShapeType="1"/>
            </p:cNvSpPr>
            <p:nvPr/>
          </p:nvSpPr>
          <p:spPr bwMode="auto">
            <a:xfrm flipV="1">
              <a:off x="1971" y="2400"/>
              <a:ext cx="1245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1" name="Line 12"/>
            <p:cNvSpPr>
              <a:spLocks noChangeShapeType="1"/>
            </p:cNvSpPr>
            <p:nvPr/>
          </p:nvSpPr>
          <p:spPr bwMode="auto">
            <a:xfrm>
              <a:off x="1971" y="2688"/>
              <a:ext cx="406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894" name="Text Box 14"/>
          <p:cNvSpPr txBox="1">
            <a:spLocks noChangeArrowheads="1"/>
          </p:cNvSpPr>
          <p:nvPr/>
        </p:nvSpPr>
        <p:spPr bwMode="auto">
          <a:xfrm>
            <a:off x="2819400" y="1981200"/>
            <a:ext cx="3352800" cy="1198563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latin typeface="Century Gothic" pitchFamily="34" charset="0"/>
              </a:rPr>
              <a:t>Equation:</a:t>
            </a:r>
          </a:p>
          <a:p>
            <a:pPr algn="ctr">
              <a:spcBef>
                <a:spcPct val="50000"/>
              </a:spcBef>
            </a:pPr>
            <a:r>
              <a:rPr lang="en-US" altLang="en-US" sz="2800" b="1">
                <a:latin typeface="Century Gothic" pitchFamily="34" charset="0"/>
              </a:rPr>
              <a:t>____ + ____ = 90</a:t>
            </a:r>
            <a:r>
              <a:rPr lang="en-US" altLang="en-US" sz="2800" b="1">
                <a:latin typeface="Century Gothic" pitchFamily="34" charset="0"/>
                <a:sym typeface="Symbol" pitchFamily="18" charset="2"/>
              </a:rPr>
              <a:t>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5791200" y="4038600"/>
            <a:ext cx="2286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5000" b="1" dirty="0" smtClean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x = 18</a:t>
            </a:r>
            <a:r>
              <a:rPr lang="en-US" altLang="en-US" sz="5000" b="1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</a:t>
            </a:r>
            <a:r>
              <a:rPr lang="en-US" altLang="en-US" sz="5000" b="1" dirty="0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0" y="0"/>
            <a:ext cx="2971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latin typeface="Arial" charset="0"/>
              </a:rPr>
              <a:t>Solve for x.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905000" y="3429000"/>
            <a:ext cx="2019300" cy="762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4400" b="1">
                <a:latin typeface="Century Gothic" pitchFamily="34" charset="0"/>
              </a:rPr>
              <a:t>x + 13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609600" y="2705100"/>
            <a:ext cx="3276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4400" b="1">
                <a:latin typeface="Century Gothic" pitchFamily="34" charset="0"/>
              </a:rPr>
              <a:t>2x + 23</a:t>
            </a:r>
          </a:p>
        </p:txBody>
      </p:sp>
      <p:grpSp>
        <p:nvGrpSpPr>
          <p:cNvPr id="38919" name="Group 7"/>
          <p:cNvGrpSpPr>
            <a:grpSpLocks/>
          </p:cNvGrpSpPr>
          <p:nvPr/>
        </p:nvGrpSpPr>
        <p:grpSpPr bwMode="auto">
          <a:xfrm>
            <a:off x="533400" y="838200"/>
            <a:ext cx="3276600" cy="3276600"/>
            <a:chOff x="9612" y="10080"/>
            <a:chExt cx="1980" cy="1980"/>
          </a:xfrm>
        </p:grpSpPr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9612" y="11880"/>
              <a:ext cx="180" cy="18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38921" name="Line 9"/>
            <p:cNvSpPr>
              <a:spLocks noChangeShapeType="1"/>
            </p:cNvSpPr>
            <p:nvPr/>
          </p:nvSpPr>
          <p:spPr bwMode="auto">
            <a:xfrm flipV="1">
              <a:off x="9612" y="10080"/>
              <a:ext cx="0" cy="198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2" name="Line 10"/>
            <p:cNvSpPr>
              <a:spLocks noChangeShapeType="1"/>
            </p:cNvSpPr>
            <p:nvPr/>
          </p:nvSpPr>
          <p:spPr bwMode="auto">
            <a:xfrm>
              <a:off x="9612" y="12060"/>
              <a:ext cx="198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3" name="Line 11"/>
            <p:cNvSpPr>
              <a:spLocks noChangeShapeType="1"/>
            </p:cNvSpPr>
            <p:nvPr/>
          </p:nvSpPr>
          <p:spPr bwMode="auto">
            <a:xfrm flipV="1">
              <a:off x="9612" y="11340"/>
              <a:ext cx="1800" cy="7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0492932"/>
              </p:ext>
            </p:extLst>
          </p:nvPr>
        </p:nvGraphicFramePr>
        <p:xfrm>
          <a:off x="3560763" y="1676400"/>
          <a:ext cx="528955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1" name="Equation" r:id="rId3" imgW="1384200" imgH="177480" progId="Equation.DSMT4">
                  <p:embed/>
                </p:oleObj>
              </mc:Choice>
              <mc:Fallback>
                <p:oleObj name="Equation" r:id="rId3" imgW="1384200" imgH="177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0763" y="1676400"/>
                        <a:ext cx="5289550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6172200" y="4008755"/>
            <a:ext cx="2286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5000" b="1" dirty="0" smtClean="0">
                <a:solidFill>
                  <a:srgbClr val="7030A0"/>
                </a:solidFill>
                <a:latin typeface="Arial" charset="0"/>
                <a:sym typeface="Symbol" pitchFamily="18" charset="2"/>
              </a:rPr>
              <a:t>x = 53</a:t>
            </a:r>
            <a:r>
              <a:rPr lang="en-US" altLang="en-US" sz="5000" b="1" dirty="0" smtClean="0">
                <a:solidFill>
                  <a:srgbClr val="7030A0"/>
                </a:solidFill>
                <a:latin typeface="Arial" charset="0"/>
              </a:rPr>
              <a:t> </a:t>
            </a:r>
            <a:endParaRPr lang="en-US" altLang="en-US" sz="5000" b="1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228600" y="303074"/>
            <a:ext cx="8610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dirty="0" smtClean="0">
                <a:latin typeface="Arial" charset="0"/>
              </a:rPr>
              <a:t>One of two complementary angles is 16 degrees less than its complement. Find the measure of both angles.</a:t>
            </a:r>
            <a:endParaRPr lang="en-US" altLang="en-US" sz="3600" b="1" dirty="0">
              <a:latin typeface="Arial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0543129"/>
              </p:ext>
            </p:extLst>
          </p:nvPr>
        </p:nvGraphicFramePr>
        <p:xfrm>
          <a:off x="2627193" y="2696706"/>
          <a:ext cx="485775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9" name="Equation" r:id="rId3" imgW="126720" imgH="139680" progId="Equation.DSMT4">
                  <p:embed/>
                </p:oleObj>
              </mc:Choice>
              <mc:Fallback>
                <p:oleObj name="Equation" r:id="rId3" imgW="12672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193" y="2696706"/>
                        <a:ext cx="485775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8421" y="2681466"/>
            <a:ext cx="241925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latin typeface="+mj-lt"/>
              </a:rPr>
              <a:t>1</a:t>
            </a:r>
            <a:r>
              <a:rPr lang="en-US" sz="3600" b="1" i="1" baseline="30000" dirty="0" smtClean="0">
                <a:latin typeface="+mj-lt"/>
              </a:rPr>
              <a:t>st</a:t>
            </a:r>
            <a:r>
              <a:rPr lang="en-US" sz="3600" b="1" i="1" dirty="0" smtClean="0">
                <a:latin typeface="+mj-lt"/>
              </a:rPr>
              <a:t> Angle:</a:t>
            </a:r>
          </a:p>
          <a:p>
            <a:endParaRPr lang="en-US" sz="3600" b="1" i="1" dirty="0">
              <a:latin typeface="+mj-lt"/>
            </a:endParaRPr>
          </a:p>
          <a:p>
            <a:r>
              <a:rPr lang="en-US" sz="3600" b="1" i="1" dirty="0" smtClean="0">
                <a:latin typeface="+mj-lt"/>
              </a:rPr>
              <a:t>2</a:t>
            </a:r>
            <a:r>
              <a:rPr lang="en-US" sz="3600" b="1" i="1" baseline="30000" dirty="0" smtClean="0">
                <a:latin typeface="+mj-lt"/>
              </a:rPr>
              <a:t>nd</a:t>
            </a:r>
            <a:r>
              <a:rPr lang="en-US" sz="3600" b="1" i="1" dirty="0" smtClean="0">
                <a:latin typeface="+mj-lt"/>
              </a:rPr>
              <a:t> Angle:</a:t>
            </a:r>
            <a:endParaRPr lang="en-US" sz="3600" b="1" i="1" dirty="0">
              <a:latin typeface="+mj-lt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511542"/>
              </p:ext>
            </p:extLst>
          </p:nvPr>
        </p:nvGraphicFramePr>
        <p:xfrm>
          <a:off x="2587625" y="3738563"/>
          <a:ext cx="1603375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0" name="Equation" r:id="rId5" imgW="419040" imgH="177480" progId="Equation.DSMT4">
                  <p:embed/>
                </p:oleObj>
              </mc:Choice>
              <mc:Fallback>
                <p:oleObj name="Equation" r:id="rId5" imgW="419040" imgH="177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25" y="3738563"/>
                        <a:ext cx="1603375" cy="68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2237486"/>
              </p:ext>
            </p:extLst>
          </p:nvPr>
        </p:nvGraphicFramePr>
        <p:xfrm>
          <a:off x="5097463" y="2340947"/>
          <a:ext cx="3741737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1" name="Equation" r:id="rId7" imgW="977760" imgH="177480" progId="Equation.DSMT4">
                  <p:embed/>
                </p:oleObj>
              </mc:Choice>
              <mc:Fallback>
                <p:oleObj name="Equation" r:id="rId7" imgW="97776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7463" y="2340947"/>
                        <a:ext cx="3741737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09600" y="5181600"/>
            <a:ext cx="78486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5000" b="1" dirty="0" smtClean="0">
                <a:solidFill>
                  <a:srgbClr val="7030A0"/>
                </a:solidFill>
                <a:latin typeface="Arial" charset="0"/>
                <a:sym typeface="Symbol" pitchFamily="18" charset="2"/>
              </a:rPr>
              <a:t>One angle is 53</a:t>
            </a:r>
            <a:r>
              <a:rPr lang="en-US" altLang="en-US" sz="5000" b="1" dirty="0" smtClean="0">
                <a:solidFill>
                  <a:srgbClr val="7030A0"/>
                </a:solidFill>
                <a:latin typeface="Arial" charset="0"/>
              </a:rPr>
              <a:t> and the other is 37</a:t>
            </a:r>
            <a:r>
              <a:rPr lang="en-US" altLang="en-US" sz="5000" b="1" dirty="0" smtClean="0">
                <a:solidFill>
                  <a:srgbClr val="7030A0"/>
                </a:solidFill>
                <a:latin typeface="Arial" charset="0"/>
                <a:sym typeface="Symbol" pitchFamily="18" charset="2"/>
              </a:rPr>
              <a:t></a:t>
            </a:r>
            <a:r>
              <a:rPr lang="en-US" altLang="en-US" sz="5000" b="1" dirty="0" smtClean="0">
                <a:solidFill>
                  <a:srgbClr val="7030A0"/>
                </a:solidFill>
                <a:latin typeface="Arial" charset="0"/>
              </a:rPr>
              <a:t>.</a:t>
            </a:r>
            <a:endParaRPr lang="en-US" altLang="en-US" sz="5000" b="1" dirty="0">
              <a:solidFill>
                <a:srgbClr val="7030A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31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/>
      <p:bldP spid="3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000" b="1">
                <a:solidFill>
                  <a:srgbClr val="0000FF"/>
                </a:solidFill>
                <a:latin typeface="Century Gothic" pitchFamily="34" charset="0"/>
              </a:rPr>
              <a:t>Vertical Angles</a:t>
            </a:r>
            <a:r>
              <a:rPr lang="en-US" altLang="en-US" sz="5000" b="1">
                <a:latin typeface="Century Gothic" pitchFamily="34" charset="0"/>
              </a:rPr>
              <a:t>  </a:t>
            </a:r>
          </a:p>
        </p:txBody>
      </p:sp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0" y="3749675"/>
            <a:ext cx="2286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5000" b="1">
                <a:solidFill>
                  <a:srgbClr val="FF0000"/>
                </a:solidFill>
                <a:latin typeface="Arial" charset="0"/>
                <a:sym typeface="Symbol" pitchFamily="18" charset="2"/>
              </a:rPr>
              <a:t>76</a:t>
            </a:r>
            <a:r>
              <a:rPr lang="en-US" altLang="en-US" sz="5000" b="1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2400" y="838200"/>
            <a:ext cx="8610600" cy="1981200"/>
          </a:xfrm>
        </p:spPr>
        <p:txBody>
          <a:bodyPr/>
          <a:lstStyle/>
          <a:p>
            <a:pPr eaLnBrk="1" hangingPunct="1"/>
            <a:r>
              <a:rPr lang="en-US" altLang="en-US" sz="4000" b="1" i="1" smtClean="0">
                <a:latin typeface="Century Gothic" pitchFamily="34" charset="0"/>
              </a:rPr>
              <a:t>Two angles that share a common vertex and their sides form two pairs of opposite rays.</a:t>
            </a:r>
          </a:p>
        </p:txBody>
      </p:sp>
      <p:sp>
        <p:nvSpPr>
          <p:cNvPr id="40965" name="Line 13"/>
          <p:cNvSpPr>
            <a:spLocks noChangeShapeType="1"/>
          </p:cNvSpPr>
          <p:nvPr/>
        </p:nvSpPr>
        <p:spPr bwMode="auto">
          <a:xfrm>
            <a:off x="990600" y="3962400"/>
            <a:ext cx="144780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6" name="Line 14"/>
          <p:cNvSpPr>
            <a:spLocks noChangeShapeType="1"/>
          </p:cNvSpPr>
          <p:nvPr/>
        </p:nvSpPr>
        <p:spPr bwMode="auto">
          <a:xfrm>
            <a:off x="381000" y="5257800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0" y="3413125"/>
            <a:ext cx="3265488" cy="2486025"/>
            <a:chOff x="96" y="1046"/>
            <a:chExt cx="2057" cy="1566"/>
          </a:xfrm>
        </p:grpSpPr>
        <p:sp>
          <p:nvSpPr>
            <p:cNvPr id="40969" name="Text Box 22"/>
            <p:cNvSpPr txBox="1">
              <a:spLocks noChangeArrowheads="1"/>
            </p:cNvSpPr>
            <p:nvPr/>
          </p:nvSpPr>
          <p:spPr bwMode="auto">
            <a:xfrm>
              <a:off x="1392" y="2208"/>
              <a:ext cx="76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600" b="1">
                  <a:latin typeface="Arial" charset="0"/>
                  <a:sym typeface="Symbol" pitchFamily="18" charset="2"/>
                </a:rPr>
                <a:t>76</a:t>
              </a:r>
            </a:p>
          </p:txBody>
        </p:sp>
        <p:sp>
          <p:nvSpPr>
            <p:cNvPr id="40970" name="Text Box 23"/>
            <p:cNvSpPr txBox="1">
              <a:spLocks noChangeArrowheads="1"/>
            </p:cNvSpPr>
            <p:nvPr/>
          </p:nvSpPr>
          <p:spPr bwMode="auto">
            <a:xfrm>
              <a:off x="528" y="1824"/>
              <a:ext cx="76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600" b="1">
                  <a:latin typeface="Arial" charset="0"/>
                </a:rPr>
                <a:t>x</a:t>
              </a:r>
            </a:p>
          </p:txBody>
        </p:sp>
        <p:sp>
          <p:nvSpPr>
            <p:cNvPr id="40971" name="Text Box 24"/>
            <p:cNvSpPr txBox="1">
              <a:spLocks noChangeArrowheads="1"/>
            </p:cNvSpPr>
            <p:nvPr/>
          </p:nvSpPr>
          <p:spPr bwMode="auto">
            <a:xfrm>
              <a:off x="96" y="1046"/>
              <a:ext cx="1979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000" b="1">
                  <a:latin typeface="Arial" charset="0"/>
                </a:rPr>
                <a:t>Solve for x.</a:t>
              </a:r>
            </a:p>
          </p:txBody>
        </p:sp>
      </p:grpSp>
      <p:sp>
        <p:nvSpPr>
          <p:cNvPr id="40968" name="Text Box 29"/>
          <p:cNvSpPr txBox="1">
            <a:spLocks noChangeArrowheads="1"/>
          </p:cNvSpPr>
          <p:nvPr/>
        </p:nvSpPr>
        <p:spPr bwMode="auto">
          <a:xfrm>
            <a:off x="4876800" y="2994025"/>
            <a:ext cx="3352800" cy="1198563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latin typeface="Century Gothic" pitchFamily="34" charset="0"/>
              </a:rPr>
              <a:t>Equation:</a:t>
            </a:r>
          </a:p>
          <a:p>
            <a:pPr algn="ctr">
              <a:spcBef>
                <a:spcPct val="50000"/>
              </a:spcBef>
            </a:pPr>
            <a:r>
              <a:rPr lang="en-US" altLang="en-US" sz="2800" b="1">
                <a:latin typeface="Century Gothic" pitchFamily="34" charset="0"/>
              </a:rPr>
              <a:t>______ = ______</a:t>
            </a:r>
            <a:r>
              <a:rPr lang="en-US" altLang="en-US" sz="2800">
                <a:latin typeface="Century Gothic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0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Text Box 3"/>
          <p:cNvSpPr txBox="1">
            <a:spLocks noChangeArrowheads="1"/>
          </p:cNvSpPr>
          <p:nvPr/>
        </p:nvSpPr>
        <p:spPr bwMode="auto">
          <a:xfrm>
            <a:off x="5791200" y="4038600"/>
            <a:ext cx="29718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5000" b="1" dirty="0" smtClean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x = 100</a:t>
            </a:r>
            <a:r>
              <a:rPr lang="en-US" altLang="en-US" sz="5000" b="1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</a:t>
            </a:r>
            <a:r>
              <a:rPr lang="en-US" altLang="en-US" sz="5000" b="1" dirty="0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0" y="0"/>
            <a:ext cx="2971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latin typeface="Arial" charset="0"/>
              </a:rPr>
              <a:t>Solve for x.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1366838" y="2692400"/>
            <a:ext cx="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 altLang="en-US"/>
          </a:p>
        </p:txBody>
      </p:sp>
      <p:sp>
        <p:nvSpPr>
          <p:cNvPr id="44038" name="Rectangle 9"/>
          <p:cNvSpPr>
            <a:spLocks noChangeArrowheads="1"/>
          </p:cNvSpPr>
          <p:nvPr/>
        </p:nvSpPr>
        <p:spPr bwMode="auto">
          <a:xfrm>
            <a:off x="1219200" y="1600200"/>
            <a:ext cx="69056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3600" b="1">
                <a:solidFill>
                  <a:srgbClr val="000000"/>
                </a:solidFill>
              </a:rPr>
              <a:t>40°</a:t>
            </a:r>
            <a:endParaRPr lang="en-US" altLang="en-US" sz="3600" b="1"/>
          </a:p>
        </p:txBody>
      </p:sp>
      <p:sp>
        <p:nvSpPr>
          <p:cNvPr id="44039" name="Line 10"/>
          <p:cNvSpPr>
            <a:spLocks noChangeShapeType="1"/>
          </p:cNvSpPr>
          <p:nvPr/>
        </p:nvSpPr>
        <p:spPr bwMode="auto">
          <a:xfrm>
            <a:off x="1905000" y="838200"/>
            <a:ext cx="228600" cy="449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0" name="Line 11"/>
          <p:cNvSpPr>
            <a:spLocks noChangeShapeType="1"/>
          </p:cNvSpPr>
          <p:nvPr/>
        </p:nvSpPr>
        <p:spPr bwMode="auto">
          <a:xfrm flipH="1" flipV="1">
            <a:off x="533400" y="2133600"/>
            <a:ext cx="47244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4041" name="Object 12"/>
          <p:cNvGraphicFramePr>
            <a:graphicFrameLocks noChangeAspect="1"/>
          </p:cNvGraphicFramePr>
          <p:nvPr/>
        </p:nvGraphicFramePr>
        <p:xfrm>
          <a:off x="2133600" y="2819400"/>
          <a:ext cx="74771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4" name="Equation" r:id="rId3" imgW="241195" imgH="393529" progId="Equation.DSMT4">
                  <p:embed/>
                </p:oleObj>
              </mc:Choice>
              <mc:Fallback>
                <p:oleObj name="Equation" r:id="rId3" imgW="241195" imgH="393529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819400"/>
                        <a:ext cx="747713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616450"/>
              </p:ext>
            </p:extLst>
          </p:nvPr>
        </p:nvGraphicFramePr>
        <p:xfrm>
          <a:off x="5064125" y="1239838"/>
          <a:ext cx="2281238" cy="155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5" name="Equation" r:id="rId5" imgW="596880" imgH="406080" progId="Equation.DSMT4">
                  <p:embed/>
                </p:oleObj>
              </mc:Choice>
              <mc:Fallback>
                <p:oleObj name="Equation" r:id="rId5" imgW="596880" imgH="4060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25" y="1239838"/>
                        <a:ext cx="2281238" cy="155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5791200" y="4038600"/>
            <a:ext cx="2286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5000" b="1" dirty="0" smtClean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x = 5</a:t>
            </a:r>
            <a:r>
              <a:rPr lang="en-US" altLang="en-US" sz="5000" b="1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</a:t>
            </a:r>
            <a:r>
              <a:rPr lang="en-US" altLang="en-US" sz="5000" b="1" dirty="0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0" y="0"/>
            <a:ext cx="2971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latin typeface="Arial" charset="0"/>
              </a:rPr>
              <a:t>Solve for x.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1366838" y="2692400"/>
            <a:ext cx="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 altLang="en-US"/>
          </a:p>
        </p:txBody>
      </p:sp>
      <p:grpSp>
        <p:nvGrpSpPr>
          <p:cNvPr id="45062" name="Group 12"/>
          <p:cNvGrpSpPr>
            <a:grpSpLocks noChangeAspect="1"/>
          </p:cNvGrpSpPr>
          <p:nvPr/>
        </p:nvGrpSpPr>
        <p:grpSpPr bwMode="auto">
          <a:xfrm>
            <a:off x="76200" y="685800"/>
            <a:ext cx="5181600" cy="3627438"/>
            <a:chOff x="192" y="480"/>
            <a:chExt cx="2736" cy="1915"/>
          </a:xfrm>
        </p:grpSpPr>
        <p:sp>
          <p:nvSpPr>
            <p:cNvPr id="45063" name="AutoShape 11"/>
            <p:cNvSpPr>
              <a:spLocks noChangeAspect="1" noChangeArrowheads="1" noTextEdit="1"/>
            </p:cNvSpPr>
            <p:nvPr/>
          </p:nvSpPr>
          <p:spPr bwMode="auto">
            <a:xfrm>
              <a:off x="192" y="480"/>
              <a:ext cx="2736" cy="1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64" name="Freeform 13"/>
            <p:cNvSpPr>
              <a:spLocks noEditPoints="1"/>
            </p:cNvSpPr>
            <p:nvPr/>
          </p:nvSpPr>
          <p:spPr bwMode="auto">
            <a:xfrm>
              <a:off x="254" y="1398"/>
              <a:ext cx="2612" cy="79"/>
            </a:xfrm>
            <a:custGeom>
              <a:avLst/>
              <a:gdLst>
                <a:gd name="T0" fmla="*/ 49 w 2612"/>
                <a:gd name="T1" fmla="*/ 24 h 79"/>
                <a:gd name="T2" fmla="*/ 2563 w 2612"/>
                <a:gd name="T3" fmla="*/ 24 h 79"/>
                <a:gd name="T4" fmla="*/ 2563 w 2612"/>
                <a:gd name="T5" fmla="*/ 55 h 79"/>
                <a:gd name="T6" fmla="*/ 49 w 2612"/>
                <a:gd name="T7" fmla="*/ 55 h 79"/>
                <a:gd name="T8" fmla="*/ 49 w 2612"/>
                <a:gd name="T9" fmla="*/ 24 h 79"/>
                <a:gd name="T10" fmla="*/ 49 w 2612"/>
                <a:gd name="T11" fmla="*/ 24 h 79"/>
                <a:gd name="T12" fmla="*/ 71 w 2612"/>
                <a:gd name="T13" fmla="*/ 38 h 79"/>
                <a:gd name="T14" fmla="*/ 41 w 2612"/>
                <a:gd name="T15" fmla="*/ 53 h 79"/>
                <a:gd name="T16" fmla="*/ 41 w 2612"/>
                <a:gd name="T17" fmla="*/ 26 h 79"/>
                <a:gd name="T18" fmla="*/ 71 w 2612"/>
                <a:gd name="T19" fmla="*/ 41 h 79"/>
                <a:gd name="T20" fmla="*/ 49 w 2612"/>
                <a:gd name="T21" fmla="*/ 55 h 79"/>
                <a:gd name="T22" fmla="*/ 49 w 2612"/>
                <a:gd name="T23" fmla="*/ 24 h 79"/>
                <a:gd name="T24" fmla="*/ 79 w 2612"/>
                <a:gd name="T25" fmla="*/ 79 h 79"/>
                <a:gd name="T26" fmla="*/ 0 w 2612"/>
                <a:gd name="T27" fmla="*/ 40 h 79"/>
                <a:gd name="T28" fmla="*/ 79 w 2612"/>
                <a:gd name="T29" fmla="*/ 0 h 79"/>
                <a:gd name="T30" fmla="*/ 79 w 2612"/>
                <a:gd name="T31" fmla="*/ 79 h 79"/>
                <a:gd name="T32" fmla="*/ 2563 w 2612"/>
                <a:gd name="T33" fmla="*/ 55 h 79"/>
                <a:gd name="T34" fmla="*/ 2542 w 2612"/>
                <a:gd name="T35" fmla="*/ 41 h 79"/>
                <a:gd name="T36" fmla="*/ 2572 w 2612"/>
                <a:gd name="T37" fmla="*/ 26 h 79"/>
                <a:gd name="T38" fmla="*/ 2572 w 2612"/>
                <a:gd name="T39" fmla="*/ 53 h 79"/>
                <a:gd name="T40" fmla="*/ 2542 w 2612"/>
                <a:gd name="T41" fmla="*/ 38 h 79"/>
                <a:gd name="T42" fmla="*/ 2563 w 2612"/>
                <a:gd name="T43" fmla="*/ 24 h 79"/>
                <a:gd name="T44" fmla="*/ 2563 w 2612"/>
                <a:gd name="T45" fmla="*/ 55 h 79"/>
                <a:gd name="T46" fmla="*/ 2533 w 2612"/>
                <a:gd name="T47" fmla="*/ 0 h 79"/>
                <a:gd name="T48" fmla="*/ 2612 w 2612"/>
                <a:gd name="T49" fmla="*/ 40 h 79"/>
                <a:gd name="T50" fmla="*/ 2533 w 2612"/>
                <a:gd name="T51" fmla="*/ 79 h 79"/>
                <a:gd name="T52" fmla="*/ 2533 w 2612"/>
                <a:gd name="T53" fmla="*/ 0 h 7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612"/>
                <a:gd name="T82" fmla="*/ 0 h 79"/>
                <a:gd name="T83" fmla="*/ 2612 w 2612"/>
                <a:gd name="T84" fmla="*/ 79 h 79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612" h="79">
                  <a:moveTo>
                    <a:pt x="49" y="24"/>
                  </a:moveTo>
                  <a:lnTo>
                    <a:pt x="2563" y="24"/>
                  </a:lnTo>
                  <a:lnTo>
                    <a:pt x="2563" y="55"/>
                  </a:lnTo>
                  <a:lnTo>
                    <a:pt x="49" y="55"/>
                  </a:lnTo>
                  <a:lnTo>
                    <a:pt x="49" y="24"/>
                  </a:lnTo>
                  <a:close/>
                  <a:moveTo>
                    <a:pt x="49" y="24"/>
                  </a:moveTo>
                  <a:lnTo>
                    <a:pt x="71" y="38"/>
                  </a:lnTo>
                  <a:lnTo>
                    <a:pt x="41" y="53"/>
                  </a:lnTo>
                  <a:lnTo>
                    <a:pt x="41" y="26"/>
                  </a:lnTo>
                  <a:lnTo>
                    <a:pt x="71" y="41"/>
                  </a:lnTo>
                  <a:lnTo>
                    <a:pt x="49" y="55"/>
                  </a:lnTo>
                  <a:lnTo>
                    <a:pt x="49" y="24"/>
                  </a:lnTo>
                  <a:close/>
                  <a:moveTo>
                    <a:pt x="79" y="79"/>
                  </a:moveTo>
                  <a:lnTo>
                    <a:pt x="0" y="40"/>
                  </a:lnTo>
                  <a:lnTo>
                    <a:pt x="79" y="0"/>
                  </a:lnTo>
                  <a:lnTo>
                    <a:pt x="79" y="79"/>
                  </a:lnTo>
                  <a:close/>
                  <a:moveTo>
                    <a:pt x="2563" y="55"/>
                  </a:moveTo>
                  <a:lnTo>
                    <a:pt x="2542" y="41"/>
                  </a:lnTo>
                  <a:lnTo>
                    <a:pt x="2572" y="26"/>
                  </a:lnTo>
                  <a:lnTo>
                    <a:pt x="2572" y="53"/>
                  </a:lnTo>
                  <a:lnTo>
                    <a:pt x="2542" y="38"/>
                  </a:lnTo>
                  <a:lnTo>
                    <a:pt x="2563" y="24"/>
                  </a:lnTo>
                  <a:lnTo>
                    <a:pt x="2563" y="55"/>
                  </a:lnTo>
                  <a:close/>
                  <a:moveTo>
                    <a:pt x="2533" y="0"/>
                  </a:moveTo>
                  <a:lnTo>
                    <a:pt x="2612" y="40"/>
                  </a:lnTo>
                  <a:lnTo>
                    <a:pt x="2533" y="79"/>
                  </a:lnTo>
                  <a:lnTo>
                    <a:pt x="2533" y="0"/>
                  </a:lnTo>
                  <a:close/>
                </a:path>
              </a:pathLst>
            </a:custGeom>
            <a:solidFill>
              <a:srgbClr val="000000"/>
            </a:solidFill>
            <a:ln w="15875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5" name="Freeform 14"/>
            <p:cNvSpPr>
              <a:spLocks noEditPoints="1"/>
            </p:cNvSpPr>
            <p:nvPr/>
          </p:nvSpPr>
          <p:spPr bwMode="auto">
            <a:xfrm>
              <a:off x="981" y="550"/>
              <a:ext cx="1128" cy="1776"/>
            </a:xfrm>
            <a:custGeom>
              <a:avLst/>
              <a:gdLst>
                <a:gd name="T0" fmla="*/ 39 w 1128"/>
                <a:gd name="T1" fmla="*/ 33 h 1776"/>
                <a:gd name="T2" fmla="*/ 1115 w 1128"/>
                <a:gd name="T3" fmla="*/ 1727 h 1776"/>
                <a:gd name="T4" fmla="*/ 1089 w 1128"/>
                <a:gd name="T5" fmla="*/ 1742 h 1776"/>
                <a:gd name="T6" fmla="*/ 13 w 1128"/>
                <a:gd name="T7" fmla="*/ 49 h 1776"/>
                <a:gd name="T8" fmla="*/ 39 w 1128"/>
                <a:gd name="T9" fmla="*/ 33 h 1776"/>
                <a:gd name="T10" fmla="*/ 39 w 1128"/>
                <a:gd name="T11" fmla="*/ 33 h 1776"/>
                <a:gd name="T12" fmla="*/ 39 w 1128"/>
                <a:gd name="T13" fmla="*/ 58 h 1776"/>
                <a:gd name="T14" fmla="*/ 10 w 1128"/>
                <a:gd name="T15" fmla="*/ 41 h 1776"/>
                <a:gd name="T16" fmla="*/ 33 w 1128"/>
                <a:gd name="T17" fmla="*/ 27 h 1776"/>
                <a:gd name="T18" fmla="*/ 37 w 1128"/>
                <a:gd name="T19" fmla="*/ 60 h 1776"/>
                <a:gd name="T20" fmla="*/ 13 w 1128"/>
                <a:gd name="T21" fmla="*/ 49 h 1776"/>
                <a:gd name="T22" fmla="*/ 39 w 1128"/>
                <a:gd name="T23" fmla="*/ 33 h 1776"/>
                <a:gd name="T24" fmla="*/ 9 w 1128"/>
                <a:gd name="T25" fmla="*/ 88 h 1776"/>
                <a:gd name="T26" fmla="*/ 0 w 1128"/>
                <a:gd name="T27" fmla="*/ 0 h 1776"/>
                <a:gd name="T28" fmla="*/ 75 w 1128"/>
                <a:gd name="T29" fmla="*/ 45 h 1776"/>
                <a:gd name="T30" fmla="*/ 9 w 1128"/>
                <a:gd name="T31" fmla="*/ 88 h 1776"/>
                <a:gd name="T32" fmla="*/ 1089 w 1128"/>
                <a:gd name="T33" fmla="*/ 1742 h 1776"/>
                <a:gd name="T34" fmla="*/ 1089 w 1128"/>
                <a:gd name="T35" fmla="*/ 1717 h 1776"/>
                <a:gd name="T36" fmla="*/ 1118 w 1128"/>
                <a:gd name="T37" fmla="*/ 1734 h 1776"/>
                <a:gd name="T38" fmla="*/ 1095 w 1128"/>
                <a:gd name="T39" fmla="*/ 1749 h 1776"/>
                <a:gd name="T40" fmla="*/ 1092 w 1128"/>
                <a:gd name="T41" fmla="*/ 1715 h 1776"/>
                <a:gd name="T42" fmla="*/ 1115 w 1128"/>
                <a:gd name="T43" fmla="*/ 1727 h 1776"/>
                <a:gd name="T44" fmla="*/ 1089 w 1128"/>
                <a:gd name="T45" fmla="*/ 1742 h 1776"/>
                <a:gd name="T46" fmla="*/ 1120 w 1128"/>
                <a:gd name="T47" fmla="*/ 1688 h 1776"/>
                <a:gd name="T48" fmla="*/ 1128 w 1128"/>
                <a:gd name="T49" fmla="*/ 1776 h 1776"/>
                <a:gd name="T50" fmla="*/ 1053 w 1128"/>
                <a:gd name="T51" fmla="*/ 1730 h 1776"/>
                <a:gd name="T52" fmla="*/ 1120 w 1128"/>
                <a:gd name="T53" fmla="*/ 1688 h 177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128"/>
                <a:gd name="T82" fmla="*/ 0 h 1776"/>
                <a:gd name="T83" fmla="*/ 1128 w 1128"/>
                <a:gd name="T84" fmla="*/ 1776 h 177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128" h="1776">
                  <a:moveTo>
                    <a:pt x="39" y="33"/>
                  </a:moveTo>
                  <a:lnTo>
                    <a:pt x="1115" y="1727"/>
                  </a:lnTo>
                  <a:lnTo>
                    <a:pt x="1089" y="1742"/>
                  </a:lnTo>
                  <a:lnTo>
                    <a:pt x="13" y="49"/>
                  </a:lnTo>
                  <a:lnTo>
                    <a:pt x="39" y="33"/>
                  </a:lnTo>
                  <a:close/>
                  <a:moveTo>
                    <a:pt x="39" y="33"/>
                  </a:moveTo>
                  <a:lnTo>
                    <a:pt x="39" y="58"/>
                  </a:lnTo>
                  <a:lnTo>
                    <a:pt x="10" y="41"/>
                  </a:lnTo>
                  <a:lnTo>
                    <a:pt x="33" y="27"/>
                  </a:lnTo>
                  <a:lnTo>
                    <a:pt x="37" y="60"/>
                  </a:lnTo>
                  <a:lnTo>
                    <a:pt x="13" y="49"/>
                  </a:lnTo>
                  <a:lnTo>
                    <a:pt x="39" y="33"/>
                  </a:lnTo>
                  <a:close/>
                  <a:moveTo>
                    <a:pt x="9" y="88"/>
                  </a:moveTo>
                  <a:lnTo>
                    <a:pt x="0" y="0"/>
                  </a:lnTo>
                  <a:lnTo>
                    <a:pt x="75" y="45"/>
                  </a:lnTo>
                  <a:lnTo>
                    <a:pt x="9" y="88"/>
                  </a:lnTo>
                  <a:close/>
                  <a:moveTo>
                    <a:pt x="1089" y="1742"/>
                  </a:moveTo>
                  <a:lnTo>
                    <a:pt x="1089" y="1717"/>
                  </a:lnTo>
                  <a:lnTo>
                    <a:pt x="1118" y="1734"/>
                  </a:lnTo>
                  <a:lnTo>
                    <a:pt x="1095" y="1749"/>
                  </a:lnTo>
                  <a:lnTo>
                    <a:pt x="1092" y="1715"/>
                  </a:lnTo>
                  <a:lnTo>
                    <a:pt x="1115" y="1727"/>
                  </a:lnTo>
                  <a:lnTo>
                    <a:pt x="1089" y="1742"/>
                  </a:lnTo>
                  <a:close/>
                  <a:moveTo>
                    <a:pt x="1120" y="1688"/>
                  </a:moveTo>
                  <a:lnTo>
                    <a:pt x="1128" y="1776"/>
                  </a:lnTo>
                  <a:lnTo>
                    <a:pt x="1053" y="1730"/>
                  </a:lnTo>
                  <a:lnTo>
                    <a:pt x="1120" y="1688"/>
                  </a:lnTo>
                  <a:close/>
                </a:path>
              </a:pathLst>
            </a:custGeom>
            <a:solidFill>
              <a:srgbClr val="000000"/>
            </a:solidFill>
            <a:ln w="15875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6" name="Rectangle 15"/>
            <p:cNvSpPr>
              <a:spLocks noChangeArrowheads="1"/>
            </p:cNvSpPr>
            <p:nvPr/>
          </p:nvSpPr>
          <p:spPr bwMode="auto">
            <a:xfrm>
              <a:off x="1540" y="1064"/>
              <a:ext cx="841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700">
                  <a:solidFill>
                    <a:srgbClr val="000000"/>
                  </a:solidFill>
                  <a:latin typeface="Comic Sans MS" pitchFamily="66" charset="0"/>
                </a:rPr>
                <a:t>(3x + 23)°</a:t>
              </a:r>
              <a:endParaRPr lang="en-US" altLang="en-US"/>
            </a:p>
          </p:txBody>
        </p:sp>
        <p:sp>
          <p:nvSpPr>
            <p:cNvPr id="45067" name="Rectangle 16"/>
            <p:cNvSpPr>
              <a:spLocks noChangeArrowheads="1"/>
            </p:cNvSpPr>
            <p:nvPr/>
          </p:nvSpPr>
          <p:spPr bwMode="auto">
            <a:xfrm>
              <a:off x="534" y="1478"/>
              <a:ext cx="812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2700">
                  <a:solidFill>
                    <a:srgbClr val="000000"/>
                  </a:solidFill>
                  <a:latin typeface="Comic Sans MS" pitchFamily="66" charset="0"/>
                </a:rPr>
                <a:t>(4x + 18)°</a:t>
              </a:r>
              <a:endParaRPr lang="en-US" altLang="en-US"/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5893786"/>
              </p:ext>
            </p:extLst>
          </p:nvPr>
        </p:nvGraphicFramePr>
        <p:xfrm>
          <a:off x="4038600" y="2739657"/>
          <a:ext cx="4414838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6" name="Equation" r:id="rId3" imgW="1155600" imgH="177480" progId="Equation.DSMT4">
                  <p:embed/>
                </p:oleObj>
              </mc:Choice>
              <mc:Fallback>
                <p:oleObj name="Equation" r:id="rId3" imgW="1155600" imgH="177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739657"/>
                        <a:ext cx="4414838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752600"/>
          </a:xfrm>
          <a:solidFill>
            <a:schemeClr val="accent5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US" sz="5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Geometry Vocabulary &amp; Terms</a:t>
            </a:r>
            <a:endParaRPr lang="en-US" sz="54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133600"/>
            <a:ext cx="6629400" cy="4114800"/>
          </a:xfrm>
        </p:spPr>
        <p:txBody>
          <a:bodyPr/>
          <a:lstStyle/>
          <a:p>
            <a:r>
              <a:rPr lang="en-US" dirty="0" smtClean="0"/>
              <a:t>Symbols</a:t>
            </a:r>
          </a:p>
          <a:p>
            <a:r>
              <a:rPr lang="en-US" dirty="0" smtClean="0"/>
              <a:t>Naming an Angle &amp; Segment</a:t>
            </a:r>
          </a:p>
          <a:p>
            <a:r>
              <a:rPr lang="en-US" dirty="0" smtClean="0"/>
              <a:t>Vertical Angles</a:t>
            </a:r>
          </a:p>
          <a:p>
            <a:r>
              <a:rPr lang="en-US" dirty="0" smtClean="0"/>
              <a:t>Linear Pair</a:t>
            </a:r>
          </a:p>
          <a:p>
            <a:r>
              <a:rPr lang="en-US" dirty="0" smtClean="0"/>
              <a:t>Complementary Angles</a:t>
            </a:r>
          </a:p>
          <a:p>
            <a:r>
              <a:rPr lang="en-US" dirty="0" smtClean="0"/>
              <a:t>Supplementary Angles</a:t>
            </a:r>
          </a:p>
          <a:p>
            <a:r>
              <a:rPr lang="en-US" dirty="0" smtClean="0"/>
              <a:t>Angle Bisectors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54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7000" b="1" u="sng" dirty="0" smtClean="0">
                <a:solidFill>
                  <a:srgbClr val="0000FF"/>
                </a:solidFill>
                <a:latin typeface="Century Gothic" pitchFamily="34" charset="0"/>
              </a:rPr>
              <a:t>Angle Bisector</a:t>
            </a:r>
            <a:endParaRPr lang="en-US" altLang="en-US" b="1" dirty="0">
              <a:latin typeface="Century Gothic" pitchFamily="34" charset="0"/>
            </a:endParaRPr>
          </a:p>
        </p:txBody>
      </p:sp>
      <p:sp>
        <p:nvSpPr>
          <p:cNvPr id="108560" name="Text Box 16"/>
          <p:cNvSpPr txBox="1">
            <a:spLocks noChangeArrowheads="1"/>
          </p:cNvSpPr>
          <p:nvPr/>
        </p:nvSpPr>
        <p:spPr bwMode="auto">
          <a:xfrm>
            <a:off x="381000" y="6003925"/>
            <a:ext cx="2286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5000" b="1" dirty="0" smtClean="0">
                <a:solidFill>
                  <a:srgbClr val="FF0000"/>
                </a:solidFill>
                <a:latin typeface="Arial" charset="0"/>
              </a:rPr>
              <a:t>x = 8</a:t>
            </a:r>
            <a:r>
              <a:rPr lang="en-US" altLang="en-US" sz="5000" b="1" dirty="0" smtClean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</a:t>
            </a:r>
            <a:r>
              <a:rPr lang="en-US" altLang="en-US" sz="5000" b="1" dirty="0" smtClean="0">
                <a:solidFill>
                  <a:srgbClr val="FF0000"/>
                </a:solidFill>
                <a:latin typeface="Arial" charset="0"/>
              </a:rPr>
              <a:t> </a:t>
            </a:r>
            <a:endParaRPr lang="en-US" altLang="en-US" sz="50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748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19200"/>
            <a:ext cx="8610600" cy="1905000"/>
          </a:xfrm>
        </p:spPr>
        <p:txBody>
          <a:bodyPr/>
          <a:lstStyle/>
          <a:p>
            <a:pPr eaLnBrk="1" hangingPunct="1"/>
            <a:r>
              <a:rPr lang="en-US" altLang="en-US" sz="4400" b="1" i="1" dirty="0" smtClean="0">
                <a:latin typeface="Century Gothic" pitchFamily="34" charset="0"/>
              </a:rPr>
              <a:t>Cuts an angle into TWO congruent angles</a:t>
            </a:r>
          </a:p>
        </p:txBody>
      </p:sp>
      <p:sp>
        <p:nvSpPr>
          <p:cNvPr id="31752" name="Line 10"/>
          <p:cNvSpPr>
            <a:spLocks noChangeShapeType="1"/>
          </p:cNvSpPr>
          <p:nvPr/>
        </p:nvSpPr>
        <p:spPr bwMode="auto">
          <a:xfrm flipV="1">
            <a:off x="1137134" y="4737279"/>
            <a:ext cx="3276600" cy="169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3" name="Text Box 11"/>
          <p:cNvSpPr txBox="1">
            <a:spLocks noChangeArrowheads="1"/>
          </p:cNvSpPr>
          <p:nvPr/>
        </p:nvSpPr>
        <p:spPr bwMode="auto">
          <a:xfrm>
            <a:off x="2667000" y="5013821"/>
            <a:ext cx="1905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dirty="0" smtClean="0">
                <a:latin typeface="Arial" charset="0"/>
              </a:rPr>
              <a:t>5x + 16</a:t>
            </a:r>
            <a:r>
              <a:rPr lang="en-US" altLang="en-US" sz="3600" b="1" dirty="0" smtClean="0">
                <a:latin typeface="Arial" charset="0"/>
                <a:sym typeface="Symbol" pitchFamily="18" charset="2"/>
              </a:rPr>
              <a:t></a:t>
            </a:r>
            <a:endParaRPr lang="en-US" altLang="en-US" sz="3600" b="1" dirty="0">
              <a:latin typeface="Arial" charset="0"/>
              <a:sym typeface="Symbol" pitchFamily="18" charset="2"/>
            </a:endParaRPr>
          </a:p>
        </p:txBody>
      </p:sp>
      <p:sp>
        <p:nvSpPr>
          <p:cNvPr id="31754" name="Text Box 12"/>
          <p:cNvSpPr txBox="1">
            <a:spLocks noChangeArrowheads="1"/>
          </p:cNvSpPr>
          <p:nvPr/>
        </p:nvSpPr>
        <p:spPr bwMode="auto">
          <a:xfrm>
            <a:off x="2255520" y="3908286"/>
            <a:ext cx="193548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dirty="0" smtClean="0">
                <a:latin typeface="Arial" charset="0"/>
              </a:rPr>
              <a:t>2x + 40</a:t>
            </a:r>
            <a:r>
              <a:rPr lang="en-US" altLang="en-US" sz="3600" b="1" dirty="0" smtClean="0">
                <a:latin typeface="Arial" charset="0"/>
                <a:sym typeface="Symbol" pitchFamily="18" charset="2"/>
              </a:rPr>
              <a:t></a:t>
            </a:r>
            <a:endParaRPr lang="en-US" altLang="en-US" sz="3600" b="1" dirty="0">
              <a:latin typeface="Arial" charset="0"/>
              <a:sym typeface="Symbol" pitchFamily="18" charset="2"/>
            </a:endParaRPr>
          </a:p>
        </p:txBody>
      </p:sp>
      <p:sp>
        <p:nvSpPr>
          <p:cNvPr id="31755" name="Text Box 19"/>
          <p:cNvSpPr txBox="1">
            <a:spLocks noChangeArrowheads="1"/>
          </p:cNvSpPr>
          <p:nvPr/>
        </p:nvSpPr>
        <p:spPr bwMode="auto">
          <a:xfrm>
            <a:off x="38100" y="3057446"/>
            <a:ext cx="2971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latin typeface="Arial" charset="0"/>
              </a:rPr>
              <a:t>Solve for x.</a:t>
            </a:r>
          </a:p>
        </p:txBody>
      </p:sp>
      <p:sp>
        <p:nvSpPr>
          <p:cNvPr id="4" name="Freeform 3"/>
          <p:cNvSpPr/>
          <p:nvPr/>
        </p:nvSpPr>
        <p:spPr>
          <a:xfrm rot="799471">
            <a:off x="1259054" y="2956421"/>
            <a:ext cx="3535680" cy="3108960"/>
          </a:xfrm>
          <a:custGeom>
            <a:avLst/>
            <a:gdLst>
              <a:gd name="connsiteX0" fmla="*/ 1600200 w 3535680"/>
              <a:gd name="connsiteY0" fmla="*/ 0 h 3108960"/>
              <a:gd name="connsiteX1" fmla="*/ 0 w 3535680"/>
              <a:gd name="connsiteY1" fmla="*/ 2392680 h 3108960"/>
              <a:gd name="connsiteX2" fmla="*/ 3535680 w 3535680"/>
              <a:gd name="connsiteY2" fmla="*/ 3108960 h 310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35680" h="3108960">
                <a:moveTo>
                  <a:pt x="1600200" y="0"/>
                </a:moveTo>
                <a:lnTo>
                  <a:pt x="0" y="2392680"/>
                </a:lnTo>
                <a:lnTo>
                  <a:pt x="3535680" y="3108960"/>
                </a:lnTo>
              </a:path>
            </a:pathLst>
          </a:custGeom>
          <a:noFill/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c 4"/>
          <p:cNvSpPr/>
          <p:nvPr/>
        </p:nvSpPr>
        <p:spPr>
          <a:xfrm>
            <a:off x="1276350" y="4313098"/>
            <a:ext cx="1009650" cy="1112203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4409384">
            <a:off x="1637937" y="4413967"/>
            <a:ext cx="1009650" cy="1112203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5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6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9144000" cy="2232025"/>
          </a:xfrm>
        </p:spPr>
        <p:txBody>
          <a:bodyPr/>
          <a:lstStyle/>
          <a:p>
            <a:pPr eaLnBrk="1" hangingPunct="1">
              <a:defRPr/>
            </a:pPr>
            <a:r>
              <a:rPr lang="en-US" sz="138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Textbook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19200" y="2667000"/>
            <a:ext cx="6934200" cy="3352800"/>
          </a:xfrm>
        </p:spPr>
        <p:txBody>
          <a:bodyPr/>
          <a:lstStyle/>
          <a:p>
            <a:pPr algn="l"/>
            <a:r>
              <a:rPr lang="en-US" sz="6000" b="1" dirty="0" smtClean="0"/>
              <a:t>p. 20  #41 – 43</a:t>
            </a:r>
          </a:p>
          <a:p>
            <a:pPr algn="l"/>
            <a:r>
              <a:rPr lang="en-US" sz="6000" b="1" dirty="0" smtClean="0"/>
              <a:t>p. 63  #20 – 22, 30</a:t>
            </a:r>
          </a:p>
          <a:p>
            <a:pPr algn="l"/>
            <a:r>
              <a:rPr lang="en-US" sz="6000" b="1" dirty="0" smtClean="0"/>
              <a:t>p. 72  #15 &amp; 16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400" b="1" u="sng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Symbols to Know</a:t>
            </a:r>
          </a:p>
        </p:txBody>
      </p:sp>
      <p:graphicFrame>
        <p:nvGraphicFramePr>
          <p:cNvPr id="25603" name="Object 4"/>
          <p:cNvGraphicFramePr>
            <a:graphicFrameLocks noChangeAspect="1"/>
          </p:cNvGraphicFramePr>
          <p:nvPr/>
        </p:nvGraphicFramePr>
        <p:xfrm>
          <a:off x="2359025" y="762000"/>
          <a:ext cx="4346575" cy="586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9" name="Equation" r:id="rId3" imgW="1371600" imgH="1854200" progId="Equation.DSMT4">
                  <p:embed/>
                </p:oleObj>
              </mc:Choice>
              <mc:Fallback>
                <p:oleObj name="Equation" r:id="rId3" imgW="1371600" imgH="1854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9025" y="762000"/>
                        <a:ext cx="4346575" cy="586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458200" cy="1371600"/>
          </a:xfrm>
        </p:spPr>
        <p:txBody>
          <a:bodyPr/>
          <a:lstStyle/>
          <a:p>
            <a:pPr eaLnBrk="1" hangingPunct="1"/>
            <a:r>
              <a:rPr lang="en-US" altLang="en-US" sz="4000" b="1" smtClean="0">
                <a:latin typeface="Century Gothic" pitchFamily="34" charset="0"/>
              </a:rPr>
              <a:t>Name this angle 4 different ways.</a:t>
            </a:r>
          </a:p>
        </p:txBody>
      </p:sp>
      <p:sp>
        <p:nvSpPr>
          <p:cNvPr id="26627" name="Text Box 17"/>
          <p:cNvSpPr txBox="1">
            <a:spLocks noChangeArrowheads="1"/>
          </p:cNvSpPr>
          <p:nvPr/>
        </p:nvSpPr>
        <p:spPr bwMode="auto">
          <a:xfrm>
            <a:off x="1066800" y="4937125"/>
            <a:ext cx="762000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5500">
                <a:latin typeface="Arial" charset="0"/>
                <a:sym typeface="Wingdings" pitchFamily="2" charset="2"/>
              </a:rPr>
              <a:t>A</a:t>
            </a:r>
          </a:p>
        </p:txBody>
      </p:sp>
      <p:grpSp>
        <p:nvGrpSpPr>
          <p:cNvPr id="26628" name="Group 27"/>
          <p:cNvGrpSpPr>
            <a:grpSpLocks/>
          </p:cNvGrpSpPr>
          <p:nvPr/>
        </p:nvGrpSpPr>
        <p:grpSpPr bwMode="auto">
          <a:xfrm>
            <a:off x="76200" y="2438400"/>
            <a:ext cx="4019550" cy="3190875"/>
            <a:chOff x="76200" y="3429000"/>
            <a:chExt cx="4019550" cy="3190875"/>
          </a:xfrm>
        </p:grpSpPr>
        <p:sp>
          <p:nvSpPr>
            <p:cNvPr id="26629" name="Line 5"/>
            <p:cNvSpPr>
              <a:spLocks noChangeShapeType="1"/>
            </p:cNvSpPr>
            <p:nvPr/>
          </p:nvSpPr>
          <p:spPr bwMode="auto">
            <a:xfrm flipH="1" flipV="1">
              <a:off x="609600" y="3429000"/>
              <a:ext cx="1143000" cy="27432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0" name="Line 6"/>
            <p:cNvSpPr>
              <a:spLocks noChangeShapeType="1"/>
            </p:cNvSpPr>
            <p:nvPr/>
          </p:nvSpPr>
          <p:spPr bwMode="auto">
            <a:xfrm flipV="1">
              <a:off x="1733550" y="5381625"/>
              <a:ext cx="2362200" cy="7620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1" name="Text Box 10"/>
            <p:cNvSpPr txBox="1">
              <a:spLocks noChangeArrowheads="1"/>
            </p:cNvSpPr>
            <p:nvPr/>
          </p:nvSpPr>
          <p:spPr bwMode="auto">
            <a:xfrm>
              <a:off x="609600" y="3505200"/>
              <a:ext cx="1066800" cy="930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5500">
                  <a:latin typeface="Arial" charset="0"/>
                  <a:sym typeface="Wingdings" pitchFamily="2" charset="2"/>
                </a:rPr>
                <a:t></a:t>
              </a:r>
              <a:endParaRPr lang="en-US" altLang="en-US">
                <a:latin typeface="Arial" charset="0"/>
                <a:sym typeface="Wingdings" pitchFamily="2" charset="2"/>
              </a:endParaRPr>
            </a:p>
          </p:txBody>
        </p:sp>
        <p:sp>
          <p:nvSpPr>
            <p:cNvPr id="26632" name="Text Box 11"/>
            <p:cNvSpPr txBox="1">
              <a:spLocks noChangeArrowheads="1"/>
            </p:cNvSpPr>
            <p:nvPr/>
          </p:nvSpPr>
          <p:spPr bwMode="auto">
            <a:xfrm>
              <a:off x="1504950" y="5689600"/>
              <a:ext cx="457200" cy="930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5500">
                  <a:latin typeface="Arial" charset="0"/>
                  <a:sym typeface="Wingdings" pitchFamily="2" charset="2"/>
                </a:rPr>
                <a:t></a:t>
              </a:r>
            </a:p>
          </p:txBody>
        </p:sp>
        <p:sp>
          <p:nvSpPr>
            <p:cNvPr id="26633" name="Text Box 12"/>
            <p:cNvSpPr txBox="1">
              <a:spLocks noChangeArrowheads="1"/>
            </p:cNvSpPr>
            <p:nvPr/>
          </p:nvSpPr>
          <p:spPr bwMode="auto">
            <a:xfrm>
              <a:off x="3048000" y="5181600"/>
              <a:ext cx="457200" cy="930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5500">
                  <a:latin typeface="Arial" charset="0"/>
                  <a:sym typeface="Wingdings" pitchFamily="2" charset="2"/>
                </a:rPr>
                <a:t></a:t>
              </a:r>
            </a:p>
          </p:txBody>
        </p:sp>
        <p:sp>
          <p:nvSpPr>
            <p:cNvPr id="26634" name="Text Box 18"/>
            <p:cNvSpPr txBox="1">
              <a:spLocks noChangeArrowheads="1"/>
            </p:cNvSpPr>
            <p:nvPr/>
          </p:nvSpPr>
          <p:spPr bwMode="auto">
            <a:xfrm>
              <a:off x="2971800" y="5622925"/>
              <a:ext cx="685800" cy="930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5500">
                  <a:latin typeface="Arial" charset="0"/>
                  <a:sym typeface="Wingdings" pitchFamily="2" charset="2"/>
                </a:rPr>
                <a:t>T</a:t>
              </a:r>
            </a:p>
          </p:txBody>
        </p:sp>
        <p:sp>
          <p:nvSpPr>
            <p:cNvPr id="26635" name="Text Box 19"/>
            <p:cNvSpPr txBox="1">
              <a:spLocks noChangeArrowheads="1"/>
            </p:cNvSpPr>
            <p:nvPr/>
          </p:nvSpPr>
          <p:spPr bwMode="auto">
            <a:xfrm>
              <a:off x="76200" y="3657600"/>
              <a:ext cx="685800" cy="930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5500">
                  <a:latin typeface="Arial" charset="0"/>
                  <a:sym typeface="Wingdings" pitchFamily="2" charset="2"/>
                </a:rPr>
                <a:t>C</a:t>
              </a:r>
            </a:p>
          </p:txBody>
        </p:sp>
        <p:sp>
          <p:nvSpPr>
            <p:cNvPr id="26636" name="Text Box 20"/>
            <p:cNvSpPr txBox="1">
              <a:spLocks noChangeArrowheads="1"/>
            </p:cNvSpPr>
            <p:nvPr/>
          </p:nvSpPr>
          <p:spPr bwMode="auto">
            <a:xfrm>
              <a:off x="1676400" y="5105400"/>
              <a:ext cx="685800" cy="930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5500">
                  <a:latin typeface="Arial" charset="0"/>
                  <a:sym typeface="Wingdings" pitchFamily="2" charset="2"/>
                </a:rPr>
                <a:t>2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343400" y="1314271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sym typeface="Symbol"/>
              </a:rPr>
              <a:t></a:t>
            </a:r>
            <a:r>
              <a:rPr lang="en-US" sz="7200" b="1" dirty="0" smtClean="0">
                <a:solidFill>
                  <a:srgbClr val="FF0000"/>
                </a:solidFill>
                <a:latin typeface="+mj-lt"/>
                <a:sym typeface="Symbol"/>
              </a:rPr>
              <a:t>CAT</a:t>
            </a:r>
            <a:endParaRPr lang="en-US" sz="7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43400" y="2457271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sym typeface="Symbol"/>
              </a:rPr>
              <a:t>T</a:t>
            </a:r>
            <a:r>
              <a:rPr lang="en-US" sz="7200" b="1" dirty="0" smtClean="0">
                <a:solidFill>
                  <a:srgbClr val="FF0000"/>
                </a:solidFill>
                <a:latin typeface="+mj-lt"/>
                <a:sym typeface="Symbol"/>
              </a:rPr>
              <a:t>AC</a:t>
            </a:r>
            <a:endParaRPr lang="en-US" sz="7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19600" y="3583305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sym typeface="Symbol"/>
              </a:rPr>
              <a:t></a:t>
            </a:r>
            <a:r>
              <a:rPr lang="en-US" sz="7200" b="1" dirty="0" smtClean="0">
                <a:solidFill>
                  <a:srgbClr val="FF0000"/>
                </a:solidFill>
                <a:latin typeface="+mj-lt"/>
                <a:sym typeface="Symbol"/>
              </a:rPr>
              <a:t>A</a:t>
            </a:r>
            <a:endParaRPr lang="en-US" sz="7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19600" y="4927442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sym typeface="Symbol"/>
              </a:rPr>
              <a:t></a:t>
            </a:r>
            <a:r>
              <a:rPr lang="en-US" sz="7200" b="1" dirty="0" smtClean="0">
                <a:solidFill>
                  <a:srgbClr val="FF0000"/>
                </a:solidFill>
                <a:latin typeface="+mj-lt"/>
                <a:sym typeface="Symbol"/>
              </a:rPr>
              <a:t>2</a:t>
            </a:r>
            <a:endParaRPr lang="en-US" sz="7200" b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sz="3200" b="1" smtClean="0">
                <a:latin typeface="Century Gothic" pitchFamily="34" charset="0"/>
              </a:rPr>
              <a:t>Name the ways can you name </a:t>
            </a:r>
            <a:r>
              <a:rPr lang="en-US" altLang="en-US" sz="3200" b="1" smtClean="0">
                <a:latin typeface="Century Gothic" pitchFamily="34" charset="0"/>
                <a:sym typeface="Symbol" pitchFamily="18" charset="2"/>
              </a:rPr>
              <a:t>3?</a:t>
            </a:r>
            <a:endParaRPr lang="en-US" altLang="en-US" sz="3200" b="1" smtClean="0">
              <a:latin typeface="Century Gothic" pitchFamily="34" charset="0"/>
            </a:endParaRPr>
          </a:p>
        </p:txBody>
      </p:sp>
      <p:grpSp>
        <p:nvGrpSpPr>
          <p:cNvPr id="27651" name="Group 26"/>
          <p:cNvGrpSpPr>
            <a:grpSpLocks/>
          </p:cNvGrpSpPr>
          <p:nvPr/>
        </p:nvGrpSpPr>
        <p:grpSpPr bwMode="auto">
          <a:xfrm>
            <a:off x="1295400" y="3352800"/>
            <a:ext cx="3124200" cy="2911475"/>
            <a:chOff x="5638800" y="3733800"/>
            <a:chExt cx="3124200" cy="2911475"/>
          </a:xfrm>
        </p:grpSpPr>
        <p:sp>
          <p:nvSpPr>
            <p:cNvPr id="27654" name="Line 7"/>
            <p:cNvSpPr>
              <a:spLocks noChangeShapeType="1"/>
            </p:cNvSpPr>
            <p:nvPr/>
          </p:nvSpPr>
          <p:spPr bwMode="auto">
            <a:xfrm flipV="1">
              <a:off x="6162675" y="3810000"/>
              <a:ext cx="1295400" cy="20574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5" name="Line 8"/>
            <p:cNvSpPr>
              <a:spLocks noChangeShapeType="1"/>
            </p:cNvSpPr>
            <p:nvPr/>
          </p:nvSpPr>
          <p:spPr bwMode="auto">
            <a:xfrm flipV="1">
              <a:off x="6162675" y="4591050"/>
              <a:ext cx="2152650" cy="126682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6" name="Line 9"/>
            <p:cNvSpPr>
              <a:spLocks noChangeShapeType="1"/>
            </p:cNvSpPr>
            <p:nvPr/>
          </p:nvSpPr>
          <p:spPr bwMode="auto">
            <a:xfrm flipV="1">
              <a:off x="6172200" y="5553075"/>
              <a:ext cx="2590800" cy="3048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7" name="Text Box 13"/>
            <p:cNvSpPr txBox="1">
              <a:spLocks noChangeArrowheads="1"/>
            </p:cNvSpPr>
            <p:nvPr/>
          </p:nvSpPr>
          <p:spPr bwMode="auto">
            <a:xfrm>
              <a:off x="6791325" y="3981450"/>
              <a:ext cx="457200" cy="930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5500">
                  <a:latin typeface="Arial" charset="0"/>
                  <a:sym typeface="Wingdings" pitchFamily="2" charset="2"/>
                </a:rPr>
                <a:t></a:t>
              </a:r>
            </a:p>
          </p:txBody>
        </p:sp>
        <p:sp>
          <p:nvSpPr>
            <p:cNvPr id="27658" name="Text Box 14"/>
            <p:cNvSpPr txBox="1">
              <a:spLocks noChangeArrowheads="1"/>
            </p:cNvSpPr>
            <p:nvPr/>
          </p:nvSpPr>
          <p:spPr bwMode="auto">
            <a:xfrm>
              <a:off x="7248525" y="4575175"/>
              <a:ext cx="457200" cy="930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5500">
                  <a:latin typeface="Arial" charset="0"/>
                  <a:sym typeface="Wingdings" pitchFamily="2" charset="2"/>
                </a:rPr>
                <a:t></a:t>
              </a:r>
            </a:p>
          </p:txBody>
        </p:sp>
        <p:sp>
          <p:nvSpPr>
            <p:cNvPr id="27659" name="Text Box 15"/>
            <p:cNvSpPr txBox="1">
              <a:spLocks noChangeArrowheads="1"/>
            </p:cNvSpPr>
            <p:nvPr/>
          </p:nvSpPr>
          <p:spPr bwMode="auto">
            <a:xfrm>
              <a:off x="7477125" y="5184775"/>
              <a:ext cx="457200" cy="930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5500">
                  <a:latin typeface="Arial" charset="0"/>
                  <a:sym typeface="Wingdings" pitchFamily="2" charset="2"/>
                </a:rPr>
                <a:t></a:t>
              </a:r>
            </a:p>
          </p:txBody>
        </p:sp>
        <p:sp>
          <p:nvSpPr>
            <p:cNvPr id="27660" name="Text Box 16"/>
            <p:cNvSpPr txBox="1">
              <a:spLocks noChangeArrowheads="1"/>
            </p:cNvSpPr>
            <p:nvPr/>
          </p:nvSpPr>
          <p:spPr bwMode="auto">
            <a:xfrm>
              <a:off x="5895975" y="5353050"/>
              <a:ext cx="457200" cy="930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5500">
                  <a:latin typeface="Arial" charset="0"/>
                  <a:sym typeface="Wingdings" pitchFamily="2" charset="2"/>
                </a:rPr>
                <a:t></a:t>
              </a:r>
            </a:p>
          </p:txBody>
        </p:sp>
        <p:sp>
          <p:nvSpPr>
            <p:cNvPr id="27661" name="Text Box 21"/>
            <p:cNvSpPr txBox="1">
              <a:spLocks noChangeArrowheads="1"/>
            </p:cNvSpPr>
            <p:nvPr/>
          </p:nvSpPr>
          <p:spPr bwMode="auto">
            <a:xfrm>
              <a:off x="6400800" y="3733800"/>
              <a:ext cx="685800" cy="930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5500" dirty="0">
                  <a:latin typeface="Arial" charset="0"/>
                  <a:sym typeface="Wingdings" pitchFamily="2" charset="2"/>
                </a:rPr>
                <a:t>M</a:t>
              </a:r>
            </a:p>
          </p:txBody>
        </p:sp>
        <p:sp>
          <p:nvSpPr>
            <p:cNvPr id="27662" name="Text Box 22"/>
            <p:cNvSpPr txBox="1">
              <a:spLocks noChangeArrowheads="1"/>
            </p:cNvSpPr>
            <p:nvPr/>
          </p:nvSpPr>
          <p:spPr bwMode="auto">
            <a:xfrm>
              <a:off x="7162800" y="4191000"/>
              <a:ext cx="685800" cy="930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5500">
                  <a:latin typeface="Arial" charset="0"/>
                  <a:sym typeface="Wingdings" pitchFamily="2" charset="2"/>
                </a:rPr>
                <a:t>A</a:t>
              </a:r>
            </a:p>
          </p:txBody>
        </p:sp>
        <p:sp>
          <p:nvSpPr>
            <p:cNvPr id="27663" name="Text Box 23"/>
            <p:cNvSpPr txBox="1">
              <a:spLocks noChangeArrowheads="1"/>
            </p:cNvSpPr>
            <p:nvPr/>
          </p:nvSpPr>
          <p:spPr bwMode="auto">
            <a:xfrm>
              <a:off x="7391400" y="5638800"/>
              <a:ext cx="685800" cy="930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5500">
                  <a:latin typeface="Arial" charset="0"/>
                  <a:sym typeface="Wingdings" pitchFamily="2" charset="2"/>
                </a:rPr>
                <a:t>T</a:t>
              </a:r>
            </a:p>
          </p:txBody>
        </p:sp>
        <p:sp>
          <p:nvSpPr>
            <p:cNvPr id="27664" name="Text Box 24"/>
            <p:cNvSpPr txBox="1">
              <a:spLocks noChangeArrowheads="1"/>
            </p:cNvSpPr>
            <p:nvPr/>
          </p:nvSpPr>
          <p:spPr bwMode="auto">
            <a:xfrm>
              <a:off x="5638800" y="5715000"/>
              <a:ext cx="685800" cy="930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5500">
                  <a:latin typeface="Arial" charset="0"/>
                  <a:sym typeface="Wingdings" pitchFamily="2" charset="2"/>
                </a:rPr>
                <a:t>H</a:t>
              </a:r>
            </a:p>
          </p:txBody>
        </p:sp>
        <p:sp>
          <p:nvSpPr>
            <p:cNvPr id="27665" name="Text Box 25"/>
            <p:cNvSpPr txBox="1">
              <a:spLocks noChangeArrowheads="1"/>
            </p:cNvSpPr>
            <p:nvPr/>
          </p:nvSpPr>
          <p:spPr bwMode="auto">
            <a:xfrm>
              <a:off x="6553200" y="5105400"/>
              <a:ext cx="685800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200">
                  <a:latin typeface="Arial" charset="0"/>
                  <a:sym typeface="Wingdings" pitchFamily="2" charset="2"/>
                </a:rPr>
                <a:t>3</a:t>
              </a:r>
            </a:p>
          </p:txBody>
        </p:sp>
        <p:sp>
          <p:nvSpPr>
            <p:cNvPr id="27666" name="Text Box 26"/>
            <p:cNvSpPr txBox="1">
              <a:spLocks noChangeArrowheads="1"/>
            </p:cNvSpPr>
            <p:nvPr/>
          </p:nvSpPr>
          <p:spPr bwMode="auto">
            <a:xfrm>
              <a:off x="6705600" y="5410200"/>
              <a:ext cx="685800" cy="427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200">
                  <a:latin typeface="Arial" charset="0"/>
                  <a:sym typeface="Wingdings" pitchFamily="2" charset="2"/>
                </a:rPr>
                <a:t>4</a:t>
              </a:r>
            </a:p>
          </p:txBody>
        </p:sp>
      </p:grp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0" y="1295400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200" b="1" kern="0" dirty="0">
                <a:solidFill>
                  <a:schemeClr val="tx2"/>
                </a:solidFill>
                <a:latin typeface="Century Gothic" pitchFamily="34" charset="0"/>
                <a:ea typeface="+mj-ea"/>
                <a:cs typeface="+mj-cs"/>
              </a:rPr>
              <a:t>Name the </a:t>
            </a:r>
            <a:r>
              <a:rPr lang="en-US" sz="3200" b="1" kern="0" dirty="0">
                <a:solidFill>
                  <a:schemeClr val="tx2"/>
                </a:solidFill>
                <a:latin typeface="Century Gothic" pitchFamily="34" charset="0"/>
                <a:ea typeface="+mj-ea"/>
                <a:cs typeface="+mj-cs"/>
                <a:sym typeface="Symbol" pitchFamily="18" charset="2"/>
              </a:rPr>
              <a:t>ways can you name 4?</a:t>
            </a:r>
            <a:endParaRPr lang="en-US" sz="3200" b="1" kern="0" dirty="0">
              <a:solidFill>
                <a:schemeClr val="tx2"/>
              </a:solidFill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0" y="2362200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200" b="1" kern="0" dirty="0">
                <a:solidFill>
                  <a:schemeClr val="tx2"/>
                </a:solidFill>
                <a:latin typeface="Century Gothic" pitchFamily="34" charset="0"/>
                <a:ea typeface="+mj-ea"/>
                <a:cs typeface="+mj-cs"/>
              </a:rPr>
              <a:t> Name the </a:t>
            </a:r>
            <a:r>
              <a:rPr lang="en-US" sz="3200" b="1" kern="0" dirty="0">
                <a:solidFill>
                  <a:schemeClr val="tx2"/>
                </a:solidFill>
                <a:latin typeface="Century Gothic" pitchFamily="34" charset="0"/>
                <a:ea typeface="+mj-ea"/>
                <a:cs typeface="+mj-cs"/>
                <a:sym typeface="Symbol" pitchFamily="18" charset="2"/>
              </a:rPr>
              <a:t>ways can you name MHT?</a:t>
            </a:r>
            <a:endParaRPr lang="en-US" sz="3200" b="1" kern="0" dirty="0">
              <a:solidFill>
                <a:schemeClr val="tx2"/>
              </a:solidFill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81174" y="787568"/>
            <a:ext cx="59912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sym typeface="Symbol"/>
              </a:rPr>
              <a:t></a:t>
            </a:r>
            <a:r>
              <a:rPr lang="en-US" sz="4800" b="1" dirty="0" smtClean="0">
                <a:solidFill>
                  <a:srgbClr val="FF0000"/>
                </a:solidFill>
                <a:latin typeface="+mj-lt"/>
                <a:sym typeface="Symbol"/>
              </a:rPr>
              <a:t>MHA and </a:t>
            </a:r>
            <a:r>
              <a:rPr lang="en-US" sz="4800" dirty="0" smtClean="0">
                <a:solidFill>
                  <a:srgbClr val="FF0000"/>
                </a:solidFill>
                <a:sym typeface="Symbol"/>
              </a:rPr>
              <a:t></a:t>
            </a:r>
            <a:r>
              <a:rPr lang="en-US" sz="4800" b="1" dirty="0" smtClean="0">
                <a:solidFill>
                  <a:srgbClr val="FF0000"/>
                </a:solidFill>
                <a:sym typeface="Symbol"/>
              </a:rPr>
              <a:t>AHM</a:t>
            </a:r>
            <a:endParaRPr lang="en-US" sz="4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81175" y="1912203"/>
            <a:ext cx="59912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6600FF"/>
                </a:solidFill>
                <a:sym typeface="Symbol"/>
              </a:rPr>
              <a:t></a:t>
            </a:r>
            <a:r>
              <a:rPr lang="en-US" sz="4800" b="1" dirty="0" smtClean="0">
                <a:solidFill>
                  <a:srgbClr val="6600FF"/>
                </a:solidFill>
                <a:latin typeface="+mj-lt"/>
                <a:sym typeface="Symbol"/>
              </a:rPr>
              <a:t>AHT and </a:t>
            </a:r>
            <a:r>
              <a:rPr lang="en-US" sz="4800" dirty="0" smtClean="0">
                <a:solidFill>
                  <a:srgbClr val="6600FF"/>
                </a:solidFill>
                <a:sym typeface="Symbol"/>
              </a:rPr>
              <a:t>T</a:t>
            </a:r>
            <a:r>
              <a:rPr lang="en-US" sz="4800" b="1" dirty="0" smtClean="0">
                <a:solidFill>
                  <a:srgbClr val="6600FF"/>
                </a:solidFill>
                <a:sym typeface="Symbol"/>
              </a:rPr>
              <a:t>HA</a:t>
            </a:r>
            <a:endParaRPr lang="en-US" sz="4800" b="1" dirty="0">
              <a:solidFill>
                <a:srgbClr val="6600FF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57925" y="3200400"/>
            <a:ext cx="2428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B050"/>
                </a:solidFill>
                <a:sym typeface="Symbol"/>
              </a:rPr>
              <a:t></a:t>
            </a:r>
            <a:r>
              <a:rPr lang="en-US" sz="4800" b="1" dirty="0">
                <a:solidFill>
                  <a:srgbClr val="00B050"/>
                </a:solidFill>
                <a:sym typeface="Symbol"/>
              </a:rPr>
              <a:t>T</a:t>
            </a:r>
            <a:r>
              <a:rPr lang="en-US" sz="4800" b="1" dirty="0" smtClean="0">
                <a:solidFill>
                  <a:srgbClr val="00B050"/>
                </a:solidFill>
                <a:sym typeface="Symbol"/>
              </a:rPr>
              <a:t>HM</a:t>
            </a:r>
            <a:endParaRPr lang="en-US" sz="4800" b="1" dirty="0">
              <a:solidFill>
                <a:srgbClr val="00B05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80" r="67241" b="8604"/>
          <a:stretch>
            <a:fillRect/>
          </a:stretch>
        </p:blipFill>
        <p:spPr bwMode="auto">
          <a:xfrm>
            <a:off x="0" y="1219200"/>
            <a:ext cx="74676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Name the angle 4 ways.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19800" y="9906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sym typeface="Symbol"/>
              </a:rPr>
              <a:t></a:t>
            </a:r>
            <a:r>
              <a:rPr lang="en-US" sz="7200" b="1" dirty="0" smtClean="0">
                <a:solidFill>
                  <a:srgbClr val="FF0000"/>
                </a:solidFill>
                <a:latin typeface="+mj-lt"/>
                <a:sym typeface="Symbol"/>
              </a:rPr>
              <a:t>LMN</a:t>
            </a:r>
            <a:endParaRPr lang="en-US" sz="7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9800" y="21336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sym typeface="Symbol"/>
              </a:rPr>
              <a:t>NML</a:t>
            </a:r>
            <a:endParaRPr lang="en-US" sz="7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3259634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sym typeface="Symbol"/>
              </a:rPr>
              <a:t></a:t>
            </a:r>
            <a:r>
              <a:rPr lang="en-US" sz="7200" b="1" dirty="0" smtClean="0">
                <a:solidFill>
                  <a:srgbClr val="FF0000"/>
                </a:solidFill>
                <a:latin typeface="+mj-lt"/>
                <a:sym typeface="Symbol"/>
              </a:rPr>
              <a:t>M</a:t>
            </a:r>
            <a:endParaRPr lang="en-US" sz="7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1800" y="4603771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sym typeface="Symbol"/>
              </a:rPr>
              <a:t></a:t>
            </a:r>
            <a:r>
              <a:rPr lang="en-US" sz="7200" b="1" dirty="0">
                <a:solidFill>
                  <a:srgbClr val="FF0000"/>
                </a:solidFill>
                <a:latin typeface="+mj-lt"/>
                <a:sym typeface="Symbol"/>
              </a:rPr>
              <a:t>7</a:t>
            </a:r>
            <a:endParaRPr lang="en-US" sz="7200" b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latin typeface="Century Gothic" pitchFamily="34" charset="0"/>
              </a:rPr>
              <a:t>How do you name the </a:t>
            </a:r>
            <a:r>
              <a:rPr lang="en-US" altLang="en-US" b="1" dirty="0" smtClean="0">
                <a:solidFill>
                  <a:srgbClr val="FF0000"/>
                </a:solidFill>
                <a:latin typeface="Century Gothic" pitchFamily="34" charset="0"/>
              </a:rPr>
              <a:t>red</a:t>
            </a:r>
            <a:r>
              <a:rPr lang="en-US" altLang="en-US" b="1" dirty="0" smtClean="0">
                <a:latin typeface="Century Gothic" pitchFamily="34" charset="0"/>
              </a:rPr>
              <a:t> side?</a:t>
            </a:r>
          </a:p>
        </p:txBody>
      </p:sp>
      <p:grpSp>
        <p:nvGrpSpPr>
          <p:cNvPr id="29699" name="Group 23"/>
          <p:cNvGrpSpPr>
            <a:grpSpLocks/>
          </p:cNvGrpSpPr>
          <p:nvPr/>
        </p:nvGrpSpPr>
        <p:grpSpPr bwMode="auto">
          <a:xfrm>
            <a:off x="533400" y="2057400"/>
            <a:ext cx="2819400" cy="2209800"/>
            <a:chOff x="76200" y="2209800"/>
            <a:chExt cx="2819400" cy="2209800"/>
          </a:xfrm>
        </p:grpSpPr>
        <p:sp>
          <p:nvSpPr>
            <p:cNvPr id="29715" name="Rectangle 3"/>
            <p:cNvSpPr>
              <a:spLocks noChangeArrowheads="1"/>
            </p:cNvSpPr>
            <p:nvPr/>
          </p:nvSpPr>
          <p:spPr bwMode="auto">
            <a:xfrm>
              <a:off x="381000" y="2743200"/>
              <a:ext cx="1981200" cy="1219200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29716" name="Line 6"/>
            <p:cNvSpPr>
              <a:spLocks noChangeShapeType="1"/>
            </p:cNvSpPr>
            <p:nvPr/>
          </p:nvSpPr>
          <p:spPr bwMode="auto">
            <a:xfrm>
              <a:off x="323850" y="2743200"/>
              <a:ext cx="2057400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7" name="Text Box 9"/>
            <p:cNvSpPr txBox="1">
              <a:spLocks noChangeArrowheads="1"/>
            </p:cNvSpPr>
            <p:nvPr/>
          </p:nvSpPr>
          <p:spPr bwMode="auto">
            <a:xfrm>
              <a:off x="2133600" y="2271713"/>
              <a:ext cx="762000" cy="519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b="1">
                  <a:latin typeface="Arial" charset="0"/>
                  <a:sym typeface="Wingdings" pitchFamily="2" charset="2"/>
                </a:rPr>
                <a:t>A</a:t>
              </a:r>
            </a:p>
          </p:txBody>
        </p:sp>
        <p:sp>
          <p:nvSpPr>
            <p:cNvPr id="29718" name="Text Box 11"/>
            <p:cNvSpPr txBox="1">
              <a:spLocks noChangeArrowheads="1"/>
            </p:cNvSpPr>
            <p:nvPr/>
          </p:nvSpPr>
          <p:spPr bwMode="auto">
            <a:xfrm>
              <a:off x="152400" y="2209800"/>
              <a:ext cx="6858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b="1">
                  <a:latin typeface="Arial" charset="0"/>
                  <a:sym typeface="Wingdings" pitchFamily="2" charset="2"/>
                </a:rPr>
                <a:t>M</a:t>
              </a:r>
            </a:p>
          </p:txBody>
        </p:sp>
        <p:sp>
          <p:nvSpPr>
            <p:cNvPr id="29719" name="Text Box 16"/>
            <p:cNvSpPr txBox="1">
              <a:spLocks noChangeArrowheads="1"/>
            </p:cNvSpPr>
            <p:nvPr/>
          </p:nvSpPr>
          <p:spPr bwMode="auto">
            <a:xfrm>
              <a:off x="2133600" y="3886200"/>
              <a:ext cx="7620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b="1" dirty="0">
                  <a:latin typeface="Arial" charset="0"/>
                  <a:sym typeface="Wingdings" pitchFamily="2" charset="2"/>
                </a:rPr>
                <a:t>T</a:t>
              </a:r>
            </a:p>
          </p:txBody>
        </p:sp>
        <p:sp>
          <p:nvSpPr>
            <p:cNvPr id="29720" name="Text Box 17"/>
            <p:cNvSpPr txBox="1">
              <a:spLocks noChangeArrowheads="1"/>
            </p:cNvSpPr>
            <p:nvPr/>
          </p:nvSpPr>
          <p:spPr bwMode="auto">
            <a:xfrm>
              <a:off x="76200" y="3900488"/>
              <a:ext cx="685800" cy="519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b="1">
                  <a:latin typeface="Arial" charset="0"/>
                  <a:sym typeface="Wingdings" pitchFamily="2" charset="2"/>
                </a:rPr>
                <a:t>H</a:t>
              </a:r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7487854"/>
              </p:ext>
            </p:extLst>
          </p:nvPr>
        </p:nvGraphicFramePr>
        <p:xfrm>
          <a:off x="4419600" y="1777206"/>
          <a:ext cx="2750250" cy="2032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4" name="Equation" r:id="rId3" imgW="291960" imgH="215640" progId="Equation.DSMT4">
                  <p:embed/>
                </p:oleObj>
              </mc:Choice>
              <mc:Fallback>
                <p:oleObj name="Equation" r:id="rId3" imgW="29196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19600" y="1777206"/>
                        <a:ext cx="2750250" cy="20327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2390875"/>
              </p:ext>
            </p:extLst>
          </p:nvPr>
        </p:nvGraphicFramePr>
        <p:xfrm>
          <a:off x="4191000" y="4267200"/>
          <a:ext cx="2866016" cy="2118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5" name="Equation" r:id="rId5" imgW="291960" imgH="215640" progId="Equation.DSMT4">
                  <p:embed/>
                </p:oleObj>
              </mc:Choice>
              <mc:Fallback>
                <p:oleObj name="Equation" r:id="rId5" imgW="291960" imgH="215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267200"/>
                        <a:ext cx="2866016" cy="21183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7000" b="1" u="sng">
                <a:solidFill>
                  <a:srgbClr val="0000FF"/>
                </a:solidFill>
                <a:latin typeface="Century Gothic" pitchFamily="34" charset="0"/>
              </a:rPr>
              <a:t>Linear Pair</a:t>
            </a:r>
            <a:r>
              <a:rPr lang="en-US" altLang="en-US" b="1">
                <a:latin typeface="Century Gothic" pitchFamily="34" charset="0"/>
              </a:rPr>
              <a:t>  </a:t>
            </a:r>
          </a:p>
        </p:txBody>
      </p:sp>
      <p:sp>
        <p:nvSpPr>
          <p:cNvPr id="108560" name="Text Box 16"/>
          <p:cNvSpPr txBox="1">
            <a:spLocks noChangeArrowheads="1"/>
          </p:cNvSpPr>
          <p:nvPr/>
        </p:nvSpPr>
        <p:spPr bwMode="auto">
          <a:xfrm>
            <a:off x="1524000" y="5578475"/>
            <a:ext cx="2286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5000" b="1">
                <a:solidFill>
                  <a:srgbClr val="FF0000"/>
                </a:solidFill>
                <a:latin typeface="Arial" charset="0"/>
              </a:rPr>
              <a:t>118</a:t>
            </a:r>
            <a:r>
              <a:rPr lang="en-US" altLang="en-US" sz="5000" b="1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</a:t>
            </a:r>
            <a:r>
              <a:rPr lang="en-US" altLang="en-US" sz="5000" b="1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sp>
        <p:nvSpPr>
          <p:cNvPr id="31748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19200"/>
            <a:ext cx="8610600" cy="1905000"/>
          </a:xfrm>
        </p:spPr>
        <p:txBody>
          <a:bodyPr/>
          <a:lstStyle/>
          <a:p>
            <a:pPr eaLnBrk="1" hangingPunct="1"/>
            <a:r>
              <a:rPr lang="en-US" altLang="en-US" sz="3600" b="1" i="1" smtClean="0">
                <a:latin typeface="Century Gothic" pitchFamily="34" charset="0"/>
              </a:rPr>
              <a:t>Two angles that are side-by-side, share a common vertex, share a common ray, &amp; create a straight line.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-25400" y="3487738"/>
            <a:ext cx="4292600" cy="1649412"/>
            <a:chOff x="-64" y="1525"/>
            <a:chExt cx="2704" cy="1039"/>
          </a:xfrm>
        </p:grpSpPr>
        <p:sp>
          <p:nvSpPr>
            <p:cNvPr id="31751" name="Line 9"/>
            <p:cNvSpPr>
              <a:spLocks noChangeShapeType="1"/>
            </p:cNvSpPr>
            <p:nvPr/>
          </p:nvSpPr>
          <p:spPr bwMode="auto">
            <a:xfrm flipV="1">
              <a:off x="240" y="2496"/>
              <a:ext cx="2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2" name="Line 10"/>
            <p:cNvSpPr>
              <a:spLocks noChangeShapeType="1"/>
            </p:cNvSpPr>
            <p:nvPr/>
          </p:nvSpPr>
          <p:spPr bwMode="auto">
            <a:xfrm flipV="1">
              <a:off x="1440" y="1632"/>
              <a:ext cx="576" cy="8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3" name="Text Box 11"/>
            <p:cNvSpPr txBox="1">
              <a:spLocks noChangeArrowheads="1"/>
            </p:cNvSpPr>
            <p:nvPr/>
          </p:nvSpPr>
          <p:spPr bwMode="auto">
            <a:xfrm>
              <a:off x="1632" y="2160"/>
              <a:ext cx="72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600" b="1">
                  <a:latin typeface="Arial" charset="0"/>
                </a:rPr>
                <a:t>62</a:t>
              </a:r>
              <a:r>
                <a:rPr lang="en-US" altLang="en-US" sz="3600" b="1">
                  <a:latin typeface="Arial" charset="0"/>
                  <a:sym typeface="Symbol" pitchFamily="18" charset="2"/>
                </a:rPr>
                <a:t></a:t>
              </a:r>
            </a:p>
          </p:txBody>
        </p:sp>
        <p:sp>
          <p:nvSpPr>
            <p:cNvPr id="31754" name="Text Box 12"/>
            <p:cNvSpPr txBox="1">
              <a:spLocks noChangeArrowheads="1"/>
            </p:cNvSpPr>
            <p:nvPr/>
          </p:nvSpPr>
          <p:spPr bwMode="auto">
            <a:xfrm>
              <a:off x="1098" y="2149"/>
              <a:ext cx="72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600" b="1">
                  <a:latin typeface="Arial" charset="0"/>
                </a:rPr>
                <a:t>x</a:t>
              </a:r>
            </a:p>
          </p:txBody>
        </p:sp>
        <p:sp>
          <p:nvSpPr>
            <p:cNvPr id="31755" name="Text Box 19"/>
            <p:cNvSpPr txBox="1">
              <a:spLocks noChangeArrowheads="1"/>
            </p:cNvSpPr>
            <p:nvPr/>
          </p:nvSpPr>
          <p:spPr bwMode="auto">
            <a:xfrm>
              <a:off x="-64" y="1525"/>
              <a:ext cx="18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600" b="1">
                  <a:latin typeface="Arial" charset="0"/>
                </a:rPr>
                <a:t>Solve for x.</a:t>
              </a:r>
            </a:p>
          </p:txBody>
        </p:sp>
      </p:grpSp>
      <p:sp>
        <p:nvSpPr>
          <p:cNvPr id="31750" name="Text Box 22"/>
          <p:cNvSpPr txBox="1">
            <a:spLocks noChangeArrowheads="1"/>
          </p:cNvSpPr>
          <p:nvPr/>
        </p:nvSpPr>
        <p:spPr bwMode="auto">
          <a:xfrm>
            <a:off x="5334000" y="4198938"/>
            <a:ext cx="3352800" cy="120015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latin typeface="Century Gothic" pitchFamily="34" charset="0"/>
              </a:rPr>
              <a:t>Equation:</a:t>
            </a:r>
          </a:p>
          <a:p>
            <a:pPr algn="ctr">
              <a:spcBef>
                <a:spcPct val="50000"/>
              </a:spcBef>
            </a:pPr>
            <a:r>
              <a:rPr lang="en-US" altLang="en-US" sz="2800" b="1">
                <a:latin typeface="Century Gothic" pitchFamily="34" charset="0"/>
              </a:rPr>
              <a:t>____ + ____ = 180</a:t>
            </a:r>
            <a:r>
              <a:rPr lang="en-US" altLang="en-US" sz="2800" b="1">
                <a:latin typeface="Century Gothic" pitchFamily="34" charset="0"/>
                <a:sym typeface="Symbol" pitchFamily="18" charset="2"/>
              </a:rPr>
              <a:t>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6553200" y="3276600"/>
            <a:ext cx="2286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5000" b="1" dirty="0" smtClean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x = 38</a:t>
            </a:r>
            <a:r>
              <a:rPr lang="en-US" altLang="en-US" sz="5000" b="1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</a:t>
            </a:r>
            <a:r>
              <a:rPr lang="en-US" altLang="en-US" sz="5000" b="1" dirty="0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 flipV="1">
            <a:off x="228600" y="2438400"/>
            <a:ext cx="381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 flipH="1" flipV="1">
            <a:off x="533400" y="1219200"/>
            <a:ext cx="1600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914400" y="1828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latin typeface="Arial" charset="0"/>
              </a:rPr>
              <a:t>x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2133600" y="1797050"/>
            <a:ext cx="213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latin typeface="Arial" charset="0"/>
              </a:rPr>
              <a:t>x + 104</a:t>
            </a:r>
            <a:r>
              <a:rPr lang="en-US" altLang="en-US" sz="3600" b="1">
                <a:latin typeface="Arial" charset="0"/>
                <a:sym typeface="Symbol" pitchFamily="18" charset="2"/>
              </a:rPr>
              <a:t>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0" y="0"/>
            <a:ext cx="2971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latin typeface="Arial" charset="0"/>
              </a:rPr>
              <a:t>Solve for x.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333995"/>
              </p:ext>
            </p:extLst>
          </p:nvPr>
        </p:nvGraphicFramePr>
        <p:xfrm>
          <a:off x="4572000" y="1828800"/>
          <a:ext cx="4367212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8" name="Equation" r:id="rId3" imgW="1143000" imgH="177480" progId="Equation.DSMT4">
                  <p:embed/>
                </p:oleObj>
              </mc:Choice>
              <mc:Fallback>
                <p:oleObj name="Equation" r:id="rId3" imgW="1143000" imgH="177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828800"/>
                        <a:ext cx="4367212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/>
    </p:bldLst>
  </p:timing>
</p:sld>
</file>

<file path=ppt/theme/theme1.xml><?xml version="1.0" encoding="utf-8"?>
<a:theme xmlns:a="http://schemas.openxmlformats.org/drawingml/2006/main" name="3_Default Design">
  <a:themeElements>
    <a:clrScheme name="3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3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QuestionMaster">
  <a:themeElements>
    <a:clrScheme name="3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</TotalTime>
  <Words>498</Words>
  <Application>Microsoft Office PowerPoint</Application>
  <PresentationFormat>On-screen Show (4:3)</PresentationFormat>
  <Paragraphs>127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Century Gothic</vt:lpstr>
      <vt:lpstr>Comic Sans MS</vt:lpstr>
      <vt:lpstr>Symbol</vt:lpstr>
      <vt:lpstr>Times New Roman</vt:lpstr>
      <vt:lpstr>Wingdings</vt:lpstr>
      <vt:lpstr>3_Default Design</vt:lpstr>
      <vt:lpstr>iRespondGraphMaster</vt:lpstr>
      <vt:lpstr>iRespondQuestionMaster</vt:lpstr>
      <vt:lpstr>Equation</vt:lpstr>
      <vt:lpstr>Warm Up</vt:lpstr>
      <vt:lpstr>Geometry Vocabulary &amp; Terms</vt:lpstr>
      <vt:lpstr>Symbols to Know</vt:lpstr>
      <vt:lpstr>Name this angle 4 different ways.</vt:lpstr>
      <vt:lpstr>Name the ways can you name 3?</vt:lpstr>
      <vt:lpstr>Name the angle 4 ways.</vt:lpstr>
      <vt:lpstr>How do you name the red side?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Textbook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Emily Freeman</dc:creator>
  <cp:lastModifiedBy>Baskinsmatthews, Stephanie</cp:lastModifiedBy>
  <cp:revision>58</cp:revision>
  <cp:lastPrinted>2014-02-27T18:24:03Z</cp:lastPrinted>
  <dcterms:created xsi:type="dcterms:W3CDTF">2007-05-09T23:02:14Z</dcterms:created>
  <dcterms:modified xsi:type="dcterms:W3CDTF">2015-11-09T18:34:13Z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</Properties>
</file>